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  <p:sldMasterId id="2147483781" r:id="rId10"/>
    <p:sldMasterId id="2147483793" r:id="rId11"/>
    <p:sldMasterId id="2147483805" r:id="rId12"/>
    <p:sldMasterId id="2147483847" r:id="rId13"/>
  </p:sldMasterIdLst>
  <p:notesMasterIdLst>
    <p:notesMasterId r:id="rId54"/>
  </p:notesMasterIdLst>
  <p:sldIdLst>
    <p:sldId id="256" r:id="rId14"/>
    <p:sldId id="277" r:id="rId15"/>
    <p:sldId id="278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80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268" r:id="rId42"/>
    <p:sldId id="270" r:id="rId43"/>
    <p:sldId id="271" r:id="rId44"/>
    <p:sldId id="272" r:id="rId45"/>
    <p:sldId id="273" r:id="rId46"/>
    <p:sldId id="274" r:id="rId47"/>
    <p:sldId id="275" r:id="rId48"/>
    <p:sldId id="318" r:id="rId49"/>
    <p:sldId id="359" r:id="rId50"/>
    <p:sldId id="383" r:id="rId51"/>
    <p:sldId id="379" r:id="rId52"/>
    <p:sldId id="381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98FA3-6DEB-4CA3-8103-9D4133CA939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2F880-1EE6-4815-B520-99BEBAB4E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506F2-2339-4239-9F85-4A8840849C2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E0592-3038-4F4D-8A4F-9E2D14B4CD32}" type="slidenum">
              <a:rPr lang="ru-RU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E0592-3038-4F4D-8A4F-9E2D14B4CD32}" type="slidenum">
              <a:rPr lang="ru-RU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E0592-3038-4F4D-8A4F-9E2D14B4CD32}" type="slidenum">
              <a:rPr lang="ru-RU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E0592-3038-4F4D-8A4F-9E2D14B4CD32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E0592-3038-4F4D-8A4F-9E2D14B4CD32}" type="slidenum">
              <a:rPr lang="ru-RU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3B748-F8D7-4B0B-A5CB-70C891727C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6906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793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5158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9253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7789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9993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53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8B00C-5901-41A7-9099-D06C0C87D7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7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5600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1415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3826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0778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16360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998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6662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7493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7368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54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14F19-E574-4CD4-9151-9254F5D4D0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53EF1-140F-4F2E-92EF-CEB62A283A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C63EC-4276-492B-929B-72263CEBDA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AB9C0-D101-434F-BADF-650836CA60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72C01-485E-4754-91F7-3227CB8BBD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FAD64-4AF1-4395-AB57-BD3BC70C59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4E66A-1F54-4879-A0C5-2B4ED7548D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D5B82-8DEE-4DBC-BD3B-AB476431D2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B9702-F0B4-437D-9E45-B667A4F887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E1C204-AC22-4487-874F-EA83BB54B1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2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21.11.2018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cover dir="r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6"/>
            <a:ext cx="302675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865B04B1-3F1D-465F-850D-AE3226B6099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21.11.2018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5E32BCB-378B-4DC8-8EA8-7B48134682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268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B70F1A-5CE8-4954-B763-A2470E57664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285992"/>
            <a:ext cx="7715304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Воспитательная работа разновозрастного объединения как средство социального развития личности ребенка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" name="Рисунок 4" descr="Эмблема-в-прозрачн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88641"/>
            <a:ext cx="1605266" cy="1746828"/>
          </a:xfrm>
          <a:prstGeom prst="rect">
            <a:avLst/>
          </a:prstGeom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57224" y="1643050"/>
            <a:ext cx="8001056" cy="642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ПЕДАГОГИЧЕСКИЙ СОВЕТ</a:t>
            </a:r>
            <a:endParaRPr kumimoji="0" lang="ru-RU" sz="3200" b="1" i="1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57148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Муниципальное автономное учреждение дополнительного образования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«Центр развития творчества детей и юношества «Созвездие» г.Орска»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resent5.com/presentation/14592816_438937000/image-15.jpg"/>
          <p:cNvPicPr>
            <a:picLocks noGrp="1"/>
          </p:cNvPicPr>
          <p:nvPr>
            <p:ph idx="1"/>
          </p:nvPr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142852"/>
            <a:ext cx="9143999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888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3786190"/>
            <a:ext cx="3286148" cy="2856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818264"/>
            <a:ext cx="7929618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Воспитательная компонента МАУДО «ЦРТДЮ «Созвездие» </a:t>
            </a: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</a:t>
            </a:r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.Орска» </a:t>
            </a:r>
          </a:p>
          <a:p>
            <a:pPr algn="ctr"/>
            <a:r>
              <a:rPr lang="ru-RU" sz="48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«Дорогами добра».</a:t>
            </a:r>
            <a:endParaRPr lang="ru-RU" sz="48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00100" y="5072074"/>
            <a:ext cx="44570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Редько Д.А.</a:t>
            </a:r>
            <a:endParaRPr lang="ru-RU" sz="2000" b="1" dirty="0"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r>
              <a:rPr lang="ru-RU" sz="2000" i="1" dirty="0" smtClean="0">
                <a:solidFill>
                  <a:srgbClr val="2D2D8A">
                    <a:lumMod val="50000"/>
                  </a:srgbClr>
                </a:solidFill>
              </a:rPr>
              <a:t>зам.директора МАУДО «ЦРТДЮ «Созвездие»г.Орска»</a:t>
            </a:r>
            <a:endParaRPr lang="ru-RU" sz="2000" i="1" dirty="0">
              <a:solidFill>
                <a:srgbClr val="2D2D8A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57224" y="642918"/>
            <a:ext cx="72866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 воспитательной программы Центра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«Дорогами добра»:</a:t>
            </a:r>
            <a:endParaRPr kumimoji="0" lang="ru-RU" sz="3200" b="1" i="1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00100" y="1785926"/>
            <a:ext cx="77153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укрепление и развитие воспитательного потенциала учреждения на основе взаимодействия систем общего и дополнительного образования, социального партнерства с семьей, заинтересованными лицами и структурами различной ведомственной принадлежности, с учетом региональных особенностей этнокультурного и конфессионального многообразия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социокультурного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пространства Оренбуржья.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8662" y="571480"/>
            <a:ext cx="72866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ОСНОВНЫЕ НАПРАВЛЕНИЯ</a:t>
            </a:r>
            <a:endParaRPr lang="ru-RU" sz="32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57161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Гражданско-патриотическое и правовое воспитание</a:t>
            </a:r>
            <a:endParaRPr lang="ru-RU" sz="4000" dirty="0">
              <a:solidFill>
                <a:srgbClr val="00602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928934"/>
            <a:ext cx="7332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Гражданско-патриотическая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714752"/>
            <a:ext cx="2790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Правовая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643446"/>
            <a:ext cx="4876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Профессиональная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ds48.detkin-club.ru/images/groups/62cca794e27e14ac188ea988fc96b7fc_58b2944937b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692605"/>
            <a:ext cx="2418913" cy="279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8662" y="571480"/>
            <a:ext cx="72866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ОСНОВНЫЕ НАПРАВЛЕНИЯ</a:t>
            </a:r>
            <a:endParaRPr lang="ru-RU" sz="32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57161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Духовно-нравственное воспитание</a:t>
            </a:r>
            <a:endParaRPr lang="ru-RU" sz="4000" dirty="0">
              <a:solidFill>
                <a:srgbClr val="00602B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928662" y="2928934"/>
            <a:ext cx="771530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4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Нравственная;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4000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Социокультурная</a:t>
            </a:r>
            <a:r>
              <a:rPr kumimoji="0" lang="ru-RU" sz="4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медиакультурная</a:t>
            </a:r>
            <a:r>
              <a:rPr kumimoji="0" lang="ru-RU" sz="4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4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Экологическая 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 descr="https://ds04.infourok.ru/uploads/ex/04e1/001365d0-48964f42/hello_html_m73a40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714752"/>
            <a:ext cx="3149542" cy="236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8662" y="571480"/>
            <a:ext cx="72866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ОСНОВНЫЕ НАПРАВЛЕНИЯ</a:t>
            </a:r>
            <a:endParaRPr lang="ru-RU" sz="32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857364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Интеллектуальное воспитание</a:t>
            </a:r>
            <a:endParaRPr lang="ru-RU" sz="4000" dirty="0">
              <a:solidFill>
                <a:srgbClr val="00602B"/>
              </a:solidFill>
            </a:endParaRPr>
          </a:p>
        </p:txBody>
      </p:sp>
      <p:pic>
        <p:nvPicPr>
          <p:cNvPr id="7" name="Picture 4" descr="https://kssr.com.my/wp-content/uploads/2016/05/learn-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86" t="14101" r="4603" b="5195"/>
          <a:stretch/>
        </p:blipFill>
        <p:spPr bwMode="auto">
          <a:xfrm>
            <a:off x="2500298" y="2643182"/>
            <a:ext cx="4246762" cy="38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85728"/>
            <a:ext cx="72866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ОСНОВНЫЕ НАПРАВЛЕНИЯ</a:t>
            </a:r>
            <a:endParaRPr lang="ru-RU" sz="32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142984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Здоровьесберегающее</a:t>
            </a:r>
            <a:r>
              <a:rPr lang="ru-RU" sz="40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воспитание</a:t>
            </a:r>
            <a:endParaRPr lang="ru-RU" sz="4000" dirty="0">
              <a:solidFill>
                <a:srgbClr val="0060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428868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Здоровьесберегающая</a:t>
            </a:r>
            <a:r>
              <a:rPr lang="ru-RU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технология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целостная система воспитательно-оздоровительных, коррекционных и профилактических мероприятий, которые осуществляются в процессе взаимодействия ребенка и педагога, ребенка и родителей, ребенка и доктора.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im0-tub-ru.yandex.net/i?id=9cd7229c8339ff3057f4aa918b2d01cf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943330"/>
            <a:ext cx="5143536" cy="29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85728"/>
            <a:ext cx="72866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ОСНОВНЫЕ НАПРАВЛЕНИЯ</a:t>
            </a:r>
            <a:endParaRPr lang="ru-RU" sz="32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500174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Культуротворческое</a:t>
            </a:r>
            <a:r>
              <a:rPr lang="ru-RU" sz="40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эстетическое  воспитание</a:t>
            </a:r>
            <a:endParaRPr lang="ru-RU" sz="4000" dirty="0">
              <a:solidFill>
                <a:srgbClr val="00602B"/>
              </a:solidFill>
            </a:endParaRPr>
          </a:p>
        </p:txBody>
      </p:sp>
      <p:pic>
        <p:nvPicPr>
          <p:cNvPr id="7" name="Picture 2" descr="https://ds04.infourok.ru/uploads/ex/0a3f/000ca0e6-1ae6b91b/hello_html_c6810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4" t="9360" r="6472" b="8739"/>
          <a:stretch>
            <a:fillRect/>
          </a:stretch>
        </p:blipFill>
        <p:spPr bwMode="auto">
          <a:xfrm>
            <a:off x="4500562" y="3571876"/>
            <a:ext cx="4236080" cy="293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minobrkchr.ru/upload/iblock/0b5/0b558dbaef21ace541f02210bc3da3f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1" t="6868" r="7954" b="8437"/>
          <a:stretch/>
        </p:blipFill>
        <p:spPr bwMode="auto">
          <a:xfrm>
            <a:off x="857224" y="3500438"/>
            <a:ext cx="3550907" cy="30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85728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коммуникативной культуры</a:t>
            </a:r>
            <a:endParaRPr lang="ru-RU" sz="4000" dirty="0">
              <a:solidFill>
                <a:srgbClr val="00602B"/>
              </a:solidFill>
            </a:endParaRPr>
          </a:p>
        </p:txBody>
      </p:sp>
      <p:pic>
        <p:nvPicPr>
          <p:cNvPr id="8" name="Picture 2" descr="http://mypresentation.ru/documents/35653d0663617ed9516d74b4dc2a42e2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786610" cy="49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85728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семейных </a:t>
            </a:r>
          </a:p>
          <a:p>
            <a:pPr algn="ctr"/>
            <a:r>
              <a:rPr lang="ru-RU" sz="40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ценностей</a:t>
            </a:r>
            <a:endParaRPr lang="ru-RU" sz="4000" dirty="0">
              <a:solidFill>
                <a:srgbClr val="00602B"/>
              </a:solidFill>
            </a:endParaRPr>
          </a:p>
        </p:txBody>
      </p:sp>
      <p:pic>
        <p:nvPicPr>
          <p:cNvPr id="4" name="Picture 4" descr="http://uslide.ru/images/10/17145/736/im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71"/>
          <a:stretch/>
        </p:blipFill>
        <p:spPr bwMode="auto">
          <a:xfrm>
            <a:off x="1100245" y="1643050"/>
            <a:ext cx="7535159" cy="47149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116632"/>
            <a:ext cx="6768752" cy="597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batDi" pitchFamily="66" charset="0"/>
                <a:ea typeface="+mn-ea"/>
                <a:cs typeface="Arial" pitchFamily="34" charset="0"/>
              </a:rPr>
              <a:t>План проведения 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ArbatDi" pitchFamily="66" charset="0"/>
              <a:ea typeface="+mn-ea"/>
              <a:cs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57224" y="571480"/>
            <a:ext cx="8001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b="1" dirty="0">
                <a:solidFill>
                  <a:srgbClr val="002060"/>
                </a:solidFill>
              </a:rPr>
              <a:t>Организационный </a:t>
            </a:r>
            <a:r>
              <a:rPr lang="ru-RU" sz="1600" b="1" dirty="0" smtClean="0">
                <a:solidFill>
                  <a:srgbClr val="002060"/>
                </a:solidFill>
              </a:rPr>
              <a:t>момент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ru-RU" i="1" dirty="0" smtClean="0">
                <a:solidFill>
                  <a:srgbClr val="002060"/>
                </a:solidFill>
              </a:rPr>
              <a:t>   </a:t>
            </a:r>
            <a:r>
              <a:rPr lang="ru-RU" sz="1600" i="1" dirty="0" smtClean="0">
                <a:solidFill>
                  <a:srgbClr val="002060"/>
                </a:solidFill>
              </a:rPr>
              <a:t>Наследова С.Ю., директор ЦРТДЮ «Созвездие»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57224" y="857232"/>
            <a:ext cx="8001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2. О воспитании и общении.         </a:t>
            </a:r>
            <a:r>
              <a:rPr lang="ru-RU" sz="1600" i="1" dirty="0" smtClean="0">
                <a:solidFill>
                  <a:srgbClr val="002060"/>
                </a:solidFill>
              </a:rPr>
              <a:t>Редько Д.А., зам.директора по ВР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14348" y="6027003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11. Подведение итогов ПС. Проект решения. </a:t>
            </a:r>
            <a:r>
              <a:rPr lang="ru-RU" sz="1500" i="1" dirty="0" smtClean="0">
                <a:solidFill>
                  <a:srgbClr val="002060"/>
                </a:solidFill>
              </a:rPr>
              <a:t>Наследова С.Ю., директор ЦРТДЮ «Созвездие»</a:t>
            </a:r>
            <a:r>
              <a:rPr lang="ru-RU" sz="1500" b="1" dirty="0" smtClean="0">
                <a:solidFill>
                  <a:srgbClr val="002060"/>
                </a:solidFill>
              </a:rPr>
              <a:t> 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12. Разное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                                                </a:t>
            </a:r>
            <a:endParaRPr lang="ru-RU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57224" y="1142984"/>
            <a:ext cx="79923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3. Теория поколений. Особенности поколения «</a:t>
            </a:r>
            <a:r>
              <a:rPr lang="en-US" sz="1600" b="1" dirty="0" smtClean="0">
                <a:solidFill>
                  <a:srgbClr val="002060"/>
                </a:solidFill>
              </a:rPr>
              <a:t>Z</a:t>
            </a:r>
            <a:r>
              <a:rPr lang="ru-RU" sz="1600" b="1" dirty="0" smtClean="0">
                <a:solidFill>
                  <a:srgbClr val="002060"/>
                </a:solidFill>
              </a:rPr>
              <a:t>».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r"/>
            <a:r>
              <a:rPr lang="ru-RU" sz="1600" i="1" dirty="0" smtClean="0">
                <a:solidFill>
                  <a:srgbClr val="002060"/>
                </a:solidFill>
              </a:rPr>
              <a:t>Лоскутова Е.Ю., педагог-психолог высшей кв.категории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57224" y="1643050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4. Воспитательная компонента МАУДО «ЦРТДЮ «Созвездие» г.Орска» «Дорогами добра».                                              </a:t>
            </a:r>
            <a:r>
              <a:rPr lang="ru-RU" sz="1600" i="1" dirty="0" smtClean="0">
                <a:solidFill>
                  <a:srgbClr val="002060"/>
                </a:solidFill>
              </a:rPr>
              <a:t>Редько Д.А., зам.директора по ВР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57224" y="2285992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5. Планирование воспитательной работы в ДООП МАУДО «ЦРТДЮ «Созвездие» г.Орска».                                            </a:t>
            </a:r>
            <a:r>
              <a:rPr lang="ru-RU" sz="1600" i="1" dirty="0" smtClean="0">
                <a:solidFill>
                  <a:srgbClr val="002060"/>
                </a:solidFill>
              </a:rPr>
              <a:t>Демахина Т.П., методист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7224" y="2857496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6. Воспитательная работа в разновозрастном объединении.</a:t>
            </a:r>
          </a:p>
          <a:p>
            <a:pPr algn="just">
              <a:tabLst>
                <a:tab pos="180975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</a:t>
            </a:r>
            <a:r>
              <a:rPr lang="ru-RU" sz="1600" i="1" dirty="0" err="1" smtClean="0">
                <a:solidFill>
                  <a:srgbClr val="002060"/>
                </a:solidFill>
              </a:rPr>
              <a:t>Мазур</a:t>
            </a:r>
            <a:r>
              <a:rPr lang="ru-RU" sz="1600" i="1" dirty="0" smtClean="0">
                <a:solidFill>
                  <a:srgbClr val="002060"/>
                </a:solidFill>
              </a:rPr>
              <a:t> Е.В., методист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57224" y="3429000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7. Формы воспитательного взаимодействия с дошкольниками. /из опыта работы педагога ДО МАУДО «ЦРТДЮ «Созвездие» г.Орска»/</a:t>
            </a:r>
          </a:p>
          <a:p>
            <a:pPr algn="just">
              <a:tabLst>
                <a:tab pos="180975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</a:t>
            </a:r>
            <a:r>
              <a:rPr lang="ru-RU" sz="1600" i="1" dirty="0" smtClean="0">
                <a:solidFill>
                  <a:srgbClr val="002060"/>
                </a:solidFill>
              </a:rPr>
              <a:t>Митяй О.В., педагог дополнительного образования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57224" y="4929198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9. Формы воспитательного взаимодействия со старшим школьным возрастом. /из опыта работы педагога ДО МАУДО «ЦРТДЮ «Созвездие» г.Орска»/</a:t>
            </a:r>
          </a:p>
          <a:p>
            <a:pPr algn="just">
              <a:tabLst>
                <a:tab pos="180975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ru-RU" sz="1600" i="1" dirty="0" err="1" smtClean="0">
                <a:solidFill>
                  <a:srgbClr val="002060"/>
                </a:solidFill>
              </a:rPr>
              <a:t>Подкорытова</a:t>
            </a:r>
            <a:r>
              <a:rPr lang="ru-RU" sz="1600" i="1" dirty="0" smtClean="0">
                <a:solidFill>
                  <a:srgbClr val="002060"/>
                </a:solidFill>
              </a:rPr>
              <a:t> И.Б., педагог-организатор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57224" y="4214818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8. Формы воспитательной работы с детьми младшего и среднего школьного возраста. /из опыта работы объединений «Ажурная петелька» и «Смастери-ка»/</a:t>
            </a:r>
          </a:p>
          <a:p>
            <a:pPr algn="just">
              <a:tabLst>
                <a:tab pos="180975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ru-RU" sz="1600" i="1" dirty="0" err="1" smtClean="0">
                <a:solidFill>
                  <a:srgbClr val="002060"/>
                </a:solidFill>
              </a:rPr>
              <a:t>Ургенешбаева</a:t>
            </a:r>
            <a:r>
              <a:rPr lang="ru-RU" sz="1600" i="1" dirty="0" smtClean="0">
                <a:solidFill>
                  <a:srgbClr val="002060"/>
                </a:solidFill>
              </a:rPr>
              <a:t> И.И., педагог дополнительного образования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14348" y="5715016"/>
            <a:ext cx="8072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10. Практическая часть «От опыта к практике»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ru-RU" i="1" dirty="0" smtClean="0">
                <a:solidFill>
                  <a:srgbClr val="002060"/>
                </a:solidFill>
              </a:rPr>
              <a:t>   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5720740" cy="113823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err="1" smtClean="0">
                <a:solidFill>
                  <a:srgbClr val="002060"/>
                </a:solidFill>
              </a:rPr>
              <a:t>Демахина</a:t>
            </a:r>
            <a:r>
              <a:rPr lang="ru-RU" sz="2800" b="1" i="1" dirty="0" smtClean="0">
                <a:solidFill>
                  <a:srgbClr val="002060"/>
                </a:solidFill>
              </a:rPr>
              <a:t> Т.П., методист  первой квалификационной категории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a_AlbionicTitulInfl" pitchFamily="34" charset="-52"/>
              </a:rPr>
              <a:t>Планирование воспитательной работы в ДООП МАУДО «ЦРТДЮ «Созвездие» г.Орска»</a:t>
            </a:r>
            <a:endParaRPr lang="ru-RU" sz="4400" dirty="0">
              <a:solidFill>
                <a:prstClr val="black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a_AlbionicTitulInfl" pitchFamily="34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912768" cy="1082660"/>
          </a:xfrm>
        </p:spPr>
        <p:txBody>
          <a:bodyPr anchor="t">
            <a:no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Концептуальные основы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программного обеспечения</a:t>
            </a:r>
            <a:r>
              <a:rPr lang="ru-RU" alt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560840" cy="4233082"/>
          </a:xfrm>
        </p:spPr>
        <p:txBody>
          <a:bodyPr>
            <a:normAutofit fontScale="250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altLang="ru-RU" sz="10400" dirty="0" smtClean="0">
                <a:latin typeface="Arial" pitchFamily="34" charset="0"/>
                <a:cs typeface="Arial" pitchFamily="34" charset="0"/>
              </a:rPr>
              <a:t>ФЗ   «Об образовании в РФ» (от 21.12.2012г. ФЗ № 273)</a:t>
            </a:r>
            <a:r>
              <a:rPr lang="ru-RU" sz="10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400" i="1" dirty="0" smtClean="0">
                <a:latin typeface="Arial" pitchFamily="34" charset="0"/>
                <a:cs typeface="Arial" pitchFamily="34" charset="0"/>
              </a:rPr>
              <a:t>Глава 2 Ст.75 и Глава 10 Ст.12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400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4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0400" dirty="0" smtClean="0">
                <a:latin typeface="Arial" pitchFamily="34" charset="0"/>
                <a:cs typeface="Arial" pitchFamily="34" charset="0"/>
              </a:rPr>
              <a:t> России «Об утверждении порядка организации и осуществления образовательной деятельности по дополнительным общеобразовательным программам (от 29.08.2013 г. N 1008).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0400" dirty="0" smtClean="0">
                <a:latin typeface="Arial" pitchFamily="34" charset="0"/>
                <a:cs typeface="Arial" pitchFamily="34" charset="0"/>
              </a:rPr>
              <a:t>Концепция развития дополнительного образования (от 4.09.2014г. №1726-р)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0400" dirty="0" smtClean="0">
                <a:latin typeface="Arial" pitchFamily="34" charset="0"/>
                <a:cs typeface="Arial" pitchFamily="34" charset="0"/>
              </a:rPr>
              <a:t>Государственная программа «Развитие системы образования Оренбургской области» на 2014-2020 (от 28.06. 2013 №553- п.п.)</a:t>
            </a:r>
            <a:endParaRPr lang="ru-RU" altLang="ru-RU" sz="10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84776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Методические основания   </a:t>
            </a:r>
            <a:b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программному обеспечению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88840"/>
            <a:ext cx="7560840" cy="4125923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5100" dirty="0" smtClean="0">
                <a:latin typeface="Arial" pitchFamily="34" charset="0"/>
                <a:cs typeface="Arial" pitchFamily="34" charset="0"/>
              </a:rPr>
              <a:t>Письмо </a:t>
            </a:r>
            <a:r>
              <a:rPr lang="ru-RU" sz="51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 России от 13.05.2013 №ИР-352/09 Программа развития </a:t>
            </a:r>
            <a:r>
              <a:rPr lang="ru-RU" sz="5100" i="1" dirty="0" smtClean="0">
                <a:latin typeface="Arial" pitchFamily="34" charset="0"/>
                <a:cs typeface="Arial" pitchFamily="34" charset="0"/>
              </a:rPr>
              <a:t>воспитательной компоненты 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в общеобразовательных учреждениях.</a:t>
            </a:r>
          </a:p>
          <a:p>
            <a:pPr lvl="0" algn="just">
              <a:buFont typeface="Wingdings" pitchFamily="2" charset="2"/>
              <a:buChar char="Ø"/>
            </a:pPr>
            <a:endParaRPr lang="ru-RU" altLang="ru-RU" sz="51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altLang="ru-RU" sz="5100" dirty="0" smtClean="0">
                <a:latin typeface="Arial" pitchFamily="34" charset="0"/>
                <a:cs typeface="Arial" pitchFamily="34" charset="0"/>
              </a:rPr>
              <a:t>Письмо </a:t>
            </a:r>
            <a:r>
              <a:rPr lang="ru-RU" altLang="ru-RU" sz="51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altLang="ru-RU" sz="5100" dirty="0" smtClean="0">
                <a:latin typeface="Arial" pitchFamily="34" charset="0"/>
                <a:cs typeface="Arial" pitchFamily="34" charset="0"/>
              </a:rPr>
              <a:t> РФ от 14.12.2015 №09-3564 «О внеурочной деятельности и реализации дополнительных общеобразовательных программ (вместе с «Методическими рекомендациями  по организации внеурочной деятельности и реализации дополнительных общеобразовательных программ»)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166"/>
            <a:ext cx="705678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Отражение воспитательной работы в ДООП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7272808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Воспитание  любви и бережного отношения к русскому народному творчеству, развитие творческих способностей, музыкального вкуса, общей культуры личности посредством игры на народных шумовых инструментах.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Воспитание словом через развитие речевой деятельности и формирование устойчивого навыка чтения.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552728" cy="63408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Отражение воспитательной работы в ДООП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4040188" cy="337810"/>
          </a:xfrm>
        </p:spPr>
        <p:txBody>
          <a:bodyPr anchor="t">
            <a:norm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Воспитывающие з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адачи: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60032" y="908720"/>
            <a:ext cx="4041775" cy="357190"/>
          </a:xfrm>
        </p:spPr>
        <p:txBody>
          <a:bodyPr anchor="t">
            <a:norm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Личностные результаты: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932040" y="1268760"/>
            <a:ext cx="36004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Сформированы:</a:t>
            </a:r>
          </a:p>
          <a:p>
            <a:pPr marL="88900" lvl="0" indent="-889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ценностное к Родине, Труду, Здоровью, Творчеству, Красоте, народной культуре и  русскому народному танцу;</a:t>
            </a:r>
          </a:p>
          <a:p>
            <a:pPr marL="88900" lvl="0" indent="-889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чувства национальной гордости и национального самосознания; </a:t>
            </a:r>
          </a:p>
          <a:p>
            <a:pPr marL="88900" lvl="0" indent="-889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чувство партнёрства и умение работать в команде;</a:t>
            </a:r>
          </a:p>
          <a:p>
            <a:pPr marL="88900" lvl="0" indent="-889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потребность в проявлении инициативы, настойчивости в достижении цели;</a:t>
            </a:r>
          </a:p>
          <a:p>
            <a:pPr marL="88900" lvl="0" indent="-889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ответственность, аккуратность, дисциплинированность, трудолюбие;</a:t>
            </a:r>
          </a:p>
          <a:p>
            <a:pPr marL="88900" lvl="0" indent="-889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потребность в ведении здорового образа жизни;</a:t>
            </a:r>
          </a:p>
          <a:p>
            <a:pPr marL="88900" indent="-889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проявление волевых качеств в достижении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267881"/>
            <a:ext cx="36004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indent="-101600" algn="just">
              <a:buFont typeface="Arial" pitchFamily="34" charset="0"/>
              <a:buChar char="•"/>
              <a:tabLst>
                <a:tab pos="10160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воспитывать ценностное отношение к русскому народному танцу, интерес к народной культуре;</a:t>
            </a:r>
          </a:p>
          <a:p>
            <a:pPr marL="101600" indent="-101600" algn="just">
              <a:buFont typeface="Arial" pitchFamily="34" charset="0"/>
              <a:buChar char="•"/>
              <a:tabLst>
                <a:tab pos="10160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воспитывать патриотизм, гражданственность, чувство национальной гордости, национального самосознания; </a:t>
            </a:r>
          </a:p>
          <a:p>
            <a:pPr marL="101600" indent="-101600" algn="just">
              <a:buFont typeface="Arial" pitchFamily="34" charset="0"/>
              <a:buChar char="•"/>
              <a:tabLst>
                <a:tab pos="10160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воспитывать чувство партнерства, сотрудничества, взаимовыручки, взаимопомощи, ответственности за результат общего дела, «командный дух»;</a:t>
            </a:r>
          </a:p>
          <a:p>
            <a:pPr marL="101600" indent="-101600" algn="just">
              <a:buFont typeface="Arial" pitchFamily="34" charset="0"/>
              <a:buChar char="•"/>
              <a:tabLst>
                <a:tab pos="10160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воспитывать активность, инициативность, настойчивость в достижении цели;</a:t>
            </a:r>
          </a:p>
          <a:p>
            <a:pPr marL="101600" indent="-101600" algn="just">
              <a:buFont typeface="Arial" pitchFamily="34" charset="0"/>
              <a:buChar char="•"/>
              <a:tabLst>
                <a:tab pos="10160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воспитывать ответственность, аккуратность, дисциплинированность, трудолюбие;</a:t>
            </a:r>
          </a:p>
          <a:p>
            <a:pPr marL="101600" indent="-101600" algn="just">
              <a:buFont typeface="Arial" pitchFamily="34" charset="0"/>
              <a:buChar char="•"/>
              <a:tabLst>
                <a:tab pos="10160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воспитывать потребность в ведении здорового образа жизни;</a:t>
            </a:r>
          </a:p>
          <a:p>
            <a:pPr marL="101600" indent="-101600" algn="just">
              <a:buFont typeface="Arial" pitchFamily="34" charset="0"/>
              <a:buChar char="•"/>
              <a:tabLst>
                <a:tab pos="10160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способствовать профессиональному самоопределению и социальной адаптации.</a:t>
            </a:r>
            <a:endParaRPr lang="ru-RU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552728" cy="63408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Отражение воспитательной работы в ДООП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24744"/>
            <a:ext cx="7416824" cy="532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Модуль «Лето»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личности ребенка, укрепление физического, психического и эмоционального здоровья детей, воспитание лучших черт гражданина.</a:t>
            </a:r>
          </a:p>
          <a:p>
            <a:pPr algn="just"/>
            <a:r>
              <a:rPr lang="ru-RU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Пропаганда здорового образа жизни.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познавательной активности, творческого потенциала каждого ребенка. 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качеств, составляющих культуру поведения.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Личностные результаты: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приобретение любознательности  и интереса  к приобретению новых знаний и умений;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знание моральных норм и </a:t>
            </a:r>
            <a:r>
              <a:rPr lang="ru-RU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морально-этических суждений.</a:t>
            </a:r>
            <a:endParaRPr lang="ru-RU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95732" cy="1143008"/>
          </a:xfrm>
        </p:spPr>
        <p:txBody>
          <a:bodyPr anchor="t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Отражение воспитательной работы в содержании  ДООП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20840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Тема 4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Искусство общения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357188" algn="just"/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Теория (1 час).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Правила общения. Понятие о хороших манерах.  Правила беседы и культуры речи.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Культура внешнего вида.</a:t>
            </a:r>
          </a:p>
          <a:p>
            <a:pPr indent="357188" algn="just"/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Практика (1 час).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Игровая программа  «Быть хорошим хозяином совсем не просто». Экскурсия в центральную детскую библиотеку "Вежливый читатель"»</a:t>
            </a:r>
          </a:p>
          <a:p>
            <a:pPr indent="357188" algn="just"/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Формы, методы, приёмы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экскурсии, беседы, игры (дидактические, сюжетно – ролевые, театрализованные, подвижные, настольные),  праздники.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840760" cy="480686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Отражение воспитательной работы в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КУГе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ДООП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268760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Календарный учебный график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8"/>
          <p:cNvGraphicFramePr>
            <a:graphicFrameLocks noGrp="1"/>
          </p:cNvGraphicFramePr>
          <p:nvPr>
            <p:ph idx="1"/>
          </p:nvPr>
        </p:nvGraphicFramePr>
        <p:xfrm>
          <a:off x="755576" y="1700808"/>
          <a:ext cx="7848872" cy="47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17"/>
                <a:gridCol w="749463"/>
                <a:gridCol w="1839593"/>
                <a:gridCol w="817597"/>
                <a:gridCol w="2260502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Дата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Форма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занятия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часов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Тема занятий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Форма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контроля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Экскурсия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2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Здравствуй, лето!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/>
                        <a:t>Беседа</a:t>
                      </a:r>
                      <a:endParaRPr lang="ru-RU" sz="2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Эксперимент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2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Солнце, воздух и вода - наши друзья!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Наблюдение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Путешествие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/>
                        <a:t>2</a:t>
                      </a:r>
                      <a:endParaRPr lang="ru-RU" sz="2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Азбука безопасности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Беседа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">
                        <a:spcAft>
                          <a:spcPts val="0"/>
                        </a:spcAft>
                      </a:pPr>
                      <a:r>
                        <a:rPr lang="ru-RU" sz="2200" dirty="0"/>
                        <a:t>Конкурсная познавательная игра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/>
                        <a:t>2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2200" dirty="0"/>
                        <a:t> Ты -  гражданин России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Беседа, конкурс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813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5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Игра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2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Разноцветный мир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Беседа</a:t>
                      </a:r>
                      <a:endParaRPr lang="ru-RU" sz="2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РЕКОМЕНДАЦИИ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90872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1.Учитывать при планировании гражданско-патриотическое,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медиакультурное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правовое, экологическое воспитание.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2.Планировать воспитательные мероприятия с учётом ДООП.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3.Использовать разнообразные формы организации воспитательной работы.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4.Учитывать возрастные особенности детей на всех этапах работы.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5.Изучить литературу: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65313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err="1" smtClean="0">
                <a:solidFill>
                  <a:prstClr val="black"/>
                </a:solidFill>
              </a:rPr>
              <a:t>Буйлова</a:t>
            </a:r>
            <a:r>
              <a:rPr lang="ru-RU" dirty="0" smtClean="0">
                <a:solidFill>
                  <a:prstClr val="black"/>
                </a:solidFill>
              </a:rPr>
              <a:t> Л.Н. Современные подходы к разработке ДООП/</a:t>
            </a:r>
            <a:r>
              <a:rPr lang="ru-RU" dirty="0" err="1" smtClean="0">
                <a:solidFill>
                  <a:prstClr val="black"/>
                </a:solidFill>
              </a:rPr>
              <a:t>Л.Н.Буйлова</a:t>
            </a:r>
            <a:r>
              <a:rPr lang="ru-RU" dirty="0" smtClean="0">
                <a:solidFill>
                  <a:prstClr val="black"/>
                </a:solidFill>
              </a:rPr>
              <a:t> //Молодой учёный  2015  №15. С. 567 -572;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Филиппова Н.В. Оценка результативности ДОП//Молодой учёный  2012  №5. С. 531 -533;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err="1" smtClean="0">
                <a:solidFill>
                  <a:prstClr val="black"/>
                </a:solidFill>
              </a:rPr>
              <a:t>Головей</a:t>
            </a:r>
            <a:r>
              <a:rPr lang="ru-RU" dirty="0" smtClean="0">
                <a:solidFill>
                  <a:prstClr val="black"/>
                </a:solidFill>
              </a:rPr>
              <a:t> Л.А., Рыбалко Е.Ф. Практикум по возрастной психологии под редакцией </a:t>
            </a:r>
            <a:r>
              <a:rPr lang="ru-RU" dirty="0" err="1" smtClean="0">
                <a:solidFill>
                  <a:prstClr val="black"/>
                </a:solidFill>
              </a:rPr>
              <a:t>Л.А.Головей</a:t>
            </a:r>
            <a:r>
              <a:rPr lang="ru-RU" dirty="0" smtClean="0">
                <a:solidFill>
                  <a:prstClr val="black"/>
                </a:solidFill>
              </a:rPr>
              <a:t>, Е.Ф. Рыбалко – СПб.: Речь, 2002. – 694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99592" y="1196752"/>
            <a:ext cx="7704856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Воспитательная работа в образовательном объединении</a:t>
            </a:r>
            <a:endParaRPr lang="ru-RU" sz="5400" b="1" i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43608" y="5013176"/>
            <a:ext cx="7391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Мазур</a:t>
            </a:r>
            <a:r>
              <a:rPr lang="ru-RU" sz="2800" b="1" dirty="0" smtClean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Е.В.</a:t>
            </a:r>
            <a:endParaRPr lang="ru-RU" sz="2800" b="1" dirty="0"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2D2D8A">
                    <a:lumMod val="50000"/>
                  </a:srgbClr>
                </a:solidFill>
              </a:rPr>
              <a:t>методист</a:t>
            </a:r>
            <a:r>
              <a:rPr lang="en-US" sz="2800" i="1" dirty="0" smtClean="0">
                <a:solidFill>
                  <a:srgbClr val="2D2D8A">
                    <a:lumMod val="50000"/>
                  </a:srgbClr>
                </a:solidFill>
              </a:rPr>
              <a:t> I</a:t>
            </a:r>
            <a:r>
              <a:rPr lang="ru-RU" sz="2800" i="1" dirty="0" smtClean="0">
                <a:solidFill>
                  <a:srgbClr val="2D2D8A">
                    <a:lumMod val="50000"/>
                  </a:srgbClr>
                </a:solidFill>
              </a:rPr>
              <a:t> кв. категории</a:t>
            </a:r>
            <a:r>
              <a:rPr lang="en-US" sz="2800" i="1" dirty="0" smtClean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ru-RU" sz="2800" i="1" dirty="0" smtClean="0">
                <a:solidFill>
                  <a:srgbClr val="2D2D8A">
                    <a:lumMod val="50000"/>
                  </a:srgbClr>
                </a:solidFill>
              </a:rPr>
              <a:t> </a:t>
            </a:r>
            <a:endParaRPr lang="ru-RU" sz="2800" i="1" dirty="0">
              <a:solidFill>
                <a:srgbClr val="2D2D8A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89464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BDD"/>
              </a:clrFrom>
              <a:clrTo>
                <a:srgbClr val="FFFBDD">
                  <a:alpha val="0"/>
                </a:srgbClr>
              </a:clrTo>
            </a:clrChange>
            <a:lum contrast="20000"/>
          </a:blip>
          <a:srcRect r="1695"/>
          <a:stretch>
            <a:fillRect/>
          </a:stretch>
        </p:blipFill>
        <p:spPr>
          <a:xfrm>
            <a:off x="2071670" y="2571744"/>
            <a:ext cx="4143404" cy="40147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071546"/>
            <a:ext cx="778674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 воспитании и общении</a:t>
            </a:r>
            <a:endParaRPr lang="ru-RU" sz="60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Управляющая кнопка: фильм 8">
            <a:hlinkClick r:id="" action="ppaction://noaction" highlightClick="1"/>
          </p:cNvPr>
          <p:cNvSpPr/>
          <p:nvPr/>
        </p:nvSpPr>
        <p:spPr>
          <a:xfrm>
            <a:off x="8072462" y="6072206"/>
            <a:ext cx="642942" cy="28575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43608" y="836712"/>
            <a:ext cx="6984776" cy="489364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536575" algn="just"/>
            <a:r>
              <a:rPr lang="ru-RU" sz="3200" dirty="0" smtClean="0">
                <a:solidFill>
                  <a:srgbClr val="002060"/>
                </a:solidFill>
              </a:rPr>
              <a:t>В системе дополнительного образования воспитательный процесс осуществляется </a:t>
            </a:r>
            <a:r>
              <a:rPr lang="ru-RU" sz="3200" b="1" u="sng" dirty="0" smtClean="0">
                <a:solidFill>
                  <a:srgbClr val="002060"/>
                </a:solidFill>
              </a:rPr>
              <a:t>в двух направлениях</a:t>
            </a:r>
            <a:r>
              <a:rPr lang="ru-RU" sz="3200" dirty="0" smtClean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основы профессионального воспитания; </a:t>
            </a:r>
          </a:p>
          <a:p>
            <a:pPr>
              <a:buFont typeface="Wingdings" pitchFamily="2" charset="2"/>
              <a:buChar char="q"/>
            </a:pPr>
            <a:endParaRPr lang="ru-RU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основы социального воспитания.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71600" y="476672"/>
            <a:ext cx="7560840" cy="698652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Составляющие профессионального воспитания обучающихся: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этика и эстетика выполнения работы в соответствии с ДООП и представления ее результатов;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 культура организации своей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 уважительное отношение к профессиональной деятельности других;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 адекватность восприятия профессиональной оценки своей деятельности и ее результатов;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 знание и выполнение профессионально-этических норм;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 корпоративная ответственность.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71600" y="476672"/>
            <a:ext cx="7776864" cy="674030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Составляющие социального </a:t>
            </a: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воспитания обучающихся: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</a:rPr>
              <a:t>коллективная ответственность;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</a:rPr>
              <a:t> умение взаимодействовать с другими членами коллектива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</a:rPr>
              <a:t> толерантность;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</a:rPr>
              <a:t> активность и желание участвовать в делах детского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</a:rPr>
              <a:t> стремление к самореализации социально адекватными способами;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</a:rPr>
              <a:t> соблюдение нравственно-этических норм.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15616" y="980728"/>
            <a:ext cx="7488832" cy="5078313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Составляющие воспитывающей деятельности детского объединения:</a:t>
            </a:r>
          </a:p>
          <a:p>
            <a:pPr algn="ctr"/>
            <a:endParaRPr lang="ru-RU" sz="2800" b="1" dirty="0" smtClean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0000"/>
                </a:solidFill>
              </a:rPr>
              <a:t> </a:t>
            </a:r>
            <a:r>
              <a:rPr lang="ru-RU" sz="3600" dirty="0" smtClean="0">
                <a:solidFill>
                  <a:srgbClr val="000000"/>
                </a:solidFill>
              </a:rPr>
              <a:t>индивидуальная работа с каждым обучающимся; 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</a:rPr>
              <a:t>формирование детского коллектива.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620688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D2D8A">
                    <a:lumMod val="50000"/>
                  </a:srgbClr>
                </a:solidFill>
              </a:rPr>
              <a:t>Планирование воспитательной работы педагога ДО: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1916832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3200" b="1" dirty="0" smtClean="0">
                <a:solidFill>
                  <a:srgbClr val="000000"/>
                </a:solidFill>
              </a:rPr>
              <a:t> в начале учебного года (цель – знакомство обучающихся);</a:t>
            </a:r>
          </a:p>
          <a:p>
            <a:pPr algn="just">
              <a:buFontTx/>
              <a:buChar char="-"/>
            </a:pPr>
            <a:endParaRPr lang="ru-RU" sz="3200" b="1" dirty="0" smtClean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ru-RU" sz="3200" b="1" dirty="0" smtClean="0">
                <a:solidFill>
                  <a:srgbClr val="000000"/>
                </a:solidFill>
              </a:rPr>
              <a:t> в середине учебного года  (цель – сплочение коллектива);</a:t>
            </a:r>
          </a:p>
          <a:p>
            <a:pPr algn="just">
              <a:buFontTx/>
              <a:buChar char="-"/>
            </a:pPr>
            <a:endParaRPr lang="ru-RU" sz="3200" b="1" dirty="0" smtClean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ru-RU" sz="3200" b="1" dirty="0" smtClean="0">
                <a:solidFill>
                  <a:srgbClr val="000000"/>
                </a:solidFill>
              </a:rPr>
              <a:t> в конце учебного года (цель: подведение итогов).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76672"/>
            <a:ext cx="69127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Основные приоритетные направления воспитательной деятельности ЦРТДЮ «Созвездие»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</a:rPr>
              <a:t>/</a:t>
            </a:r>
            <a:r>
              <a:rPr lang="ru-RU" b="1" i="1" dirty="0" smtClean="0">
                <a:solidFill>
                  <a:srgbClr val="000000"/>
                </a:solidFill>
              </a:rPr>
              <a:t>Программа развития воспитательной компоненты в  МАУДО «ЦРТДЮ «Созвездие» г. Орска»</a:t>
            </a:r>
            <a:endParaRPr lang="ru-RU" i="1" dirty="0" smtClean="0">
              <a:solidFill>
                <a:srgbClr val="0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«Дорогами добра»/.</a:t>
            </a:r>
            <a:endParaRPr lang="ru-RU" i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92494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D2D8A">
                    <a:lumMod val="50000"/>
                  </a:srgbClr>
                </a:solidFill>
              </a:rPr>
              <a:t>Гражданско-патриотическое и правовое воспитание</a:t>
            </a:r>
            <a:r>
              <a:rPr lang="ru-RU" sz="2400" dirty="0" smtClean="0">
                <a:solidFill>
                  <a:srgbClr val="2D2D8A">
                    <a:lumMod val="50000"/>
                  </a:srgbClr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D2D8A">
                    <a:lumMod val="50000"/>
                  </a:srgbClr>
                </a:solidFill>
              </a:rPr>
              <a:t>Духовно-нравственное воспитание</a:t>
            </a:r>
            <a:r>
              <a:rPr lang="ru-RU" sz="2400" dirty="0" smtClean="0">
                <a:solidFill>
                  <a:srgbClr val="2D2D8A">
                    <a:lumMod val="50000"/>
                  </a:srgbClr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D2D8A">
                    <a:lumMod val="50000"/>
                  </a:srgbClr>
                </a:solidFill>
              </a:rPr>
              <a:t>Интеллектуальное воспитание;</a:t>
            </a:r>
            <a:endParaRPr lang="ru-RU" sz="2400" dirty="0" smtClean="0">
              <a:solidFill>
                <a:srgbClr val="2D2D8A">
                  <a:lumMod val="50000"/>
                </a:srgb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2D2D8A">
                    <a:lumMod val="50000"/>
                  </a:srgbClr>
                </a:solidFill>
              </a:rPr>
              <a:t>Здоровьесберегающее</a:t>
            </a:r>
            <a:r>
              <a:rPr lang="ru-RU" sz="2400" b="1" dirty="0" smtClean="0">
                <a:solidFill>
                  <a:srgbClr val="2D2D8A">
                    <a:lumMod val="50000"/>
                  </a:srgbClr>
                </a:solidFill>
              </a:rPr>
              <a:t> воспитание;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2D2D8A">
                    <a:lumMod val="50000"/>
                  </a:srgbClr>
                </a:solidFill>
              </a:rPr>
              <a:t>Культуротворческое</a:t>
            </a:r>
            <a:r>
              <a:rPr lang="ru-RU" sz="2400" b="1" dirty="0" smtClean="0">
                <a:solidFill>
                  <a:srgbClr val="2D2D8A">
                    <a:lumMod val="50000"/>
                  </a:srgbClr>
                </a:solidFill>
              </a:rPr>
              <a:t> и эстетическое воспитание;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D2D8A">
                    <a:lumMod val="50000"/>
                  </a:srgbClr>
                </a:solidFill>
              </a:rPr>
              <a:t>Формирование коммуникативной культуры;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D2D8A">
                    <a:lumMod val="50000"/>
                  </a:srgbClr>
                </a:solidFill>
              </a:rPr>
              <a:t>Воспитание семейных ценностей.</a:t>
            </a:r>
            <a:endParaRPr lang="ru-RU" sz="2400" dirty="0">
              <a:solidFill>
                <a:srgbClr val="2D2D8A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jimcdn.com/app/cms/image/transf/dimension=1920x1024:format=png/path/s265d8fa036293f6b/image/i5b6be2446c7eca24/version/1504643674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00438"/>
            <a:ext cx="3143272" cy="32058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07181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/из опыта работы педагога ДО МАУДО «ЦРТДЮ «Созвездие» г.Орска»/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480"/>
            <a:ext cx="8572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Формы воспитательного взаимодействия с дошкольниками. 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8596" y="4143380"/>
            <a:ext cx="53578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Митяй О.В.,</a:t>
            </a:r>
            <a:endParaRPr lang="ru-RU" sz="2800" b="1" dirty="0"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r>
              <a:rPr lang="ru-RU" sz="2800" i="1" dirty="0" smtClean="0">
                <a:solidFill>
                  <a:srgbClr val="2D2D8A">
                    <a:lumMod val="50000"/>
                  </a:srgbClr>
                </a:solidFill>
              </a:rPr>
              <a:t>педагог дополнительного образования</a:t>
            </a:r>
            <a:r>
              <a:rPr lang="en-US" sz="2800" i="1" dirty="0" smtClean="0">
                <a:solidFill>
                  <a:srgbClr val="2D2D8A">
                    <a:lumMod val="50000"/>
                  </a:srgbClr>
                </a:solidFill>
              </a:rPr>
              <a:t> I</a:t>
            </a:r>
            <a:r>
              <a:rPr lang="ru-RU" sz="2800" i="1" dirty="0" smtClean="0">
                <a:solidFill>
                  <a:srgbClr val="2D2D8A">
                    <a:lumMod val="50000"/>
                  </a:srgbClr>
                </a:solidFill>
              </a:rPr>
              <a:t> кв. категории</a:t>
            </a:r>
            <a:r>
              <a:rPr lang="en-US" sz="2800" i="1" dirty="0" smtClean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ru-RU" sz="2800" i="1" dirty="0" smtClean="0">
                <a:solidFill>
                  <a:srgbClr val="2D2D8A">
                    <a:lumMod val="50000"/>
                  </a:srgbClr>
                </a:solidFill>
              </a:rPr>
              <a:t> </a:t>
            </a:r>
            <a:endParaRPr lang="ru-RU" sz="2800" i="1" dirty="0">
              <a:solidFill>
                <a:srgbClr val="2D2D8A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CF88C-9E46-4D4D-A434-BD77B1AC2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429684" cy="350046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/>
            </a:r>
            <a:br>
              <a:rPr lang="ru-RU" b="1" dirty="0" smtClean="0">
                <a:ln/>
                <a:solidFill>
                  <a:schemeClr val="accent4"/>
                </a:solidFill>
              </a:rPr>
            </a:br>
            <a:r>
              <a:rPr lang="ru-RU" b="1" dirty="0" smtClean="0">
                <a:ln/>
                <a:solidFill>
                  <a:schemeClr val="accent4"/>
                </a:solidFill>
              </a:rPr>
              <a:t/>
            </a:r>
            <a:br>
              <a:rPr lang="ru-RU" b="1" dirty="0" smtClean="0">
                <a:ln/>
                <a:solidFill>
                  <a:schemeClr val="accent4"/>
                </a:solidFill>
              </a:rPr>
            </a:br>
            <a:r>
              <a:rPr lang="ru-RU" sz="3600" b="1" i="1" dirty="0" smtClean="0">
                <a:ln/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Формы воспитательной работы с детьми младшего и среднего школьного возраста</a:t>
            </a:r>
            <a:r>
              <a:rPr lang="ru-RU" sz="3600" b="1" dirty="0" smtClean="0">
                <a:ln/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n/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/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(из опыта работы объединений «Ажурная петелька» и «Смастери – </a:t>
            </a:r>
            <a:r>
              <a:rPr lang="ru-RU" sz="3200" i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ка</a:t>
            </a:r>
            <a:r>
              <a:rPr lang="ru-RU" sz="320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sz="3200" dirty="0">
              <a:ln/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85786" y="4929198"/>
            <a:ext cx="57864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Ургенешбаева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И.И.,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r>
              <a:rPr lang="ru-RU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педагог дополнительного образования</a:t>
            </a:r>
            <a:r>
              <a:rPr lang="en-US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</a:t>
            </a:r>
            <a:r>
              <a:rPr lang="ru-RU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кв. категории</a:t>
            </a:r>
            <a:r>
              <a:rPr lang="en-US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ru-RU" sz="28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82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00042"/>
            <a:ext cx="70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Формы воспитательного взаимодействия с детьми старшего школьного возраста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869160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опыта работы педагога – организатора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Подкорытовой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Ирины Борисовны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/к «Ровесник»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1\Downloads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786058"/>
            <a:ext cx="2190765" cy="1643074"/>
          </a:xfrm>
          <a:prstGeom prst="rect">
            <a:avLst/>
          </a:prstGeom>
          <a:noFill/>
        </p:spPr>
      </p:pic>
      <p:pic>
        <p:nvPicPr>
          <p:cNvPr id="10" name="Picture 3" descr="C:\Users\1\Downloads\p299_2016095-9-zdorov-e-tvoebogatstv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2809868" cy="1875587"/>
          </a:xfrm>
          <a:prstGeom prst="rect">
            <a:avLst/>
          </a:prstGeom>
          <a:noFill/>
        </p:spPr>
      </p:pic>
      <p:pic>
        <p:nvPicPr>
          <p:cNvPr id="11" name="Picture 4" descr="C:\Users\1\Desktop\20180708_101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571744"/>
            <a:ext cx="2653649" cy="182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571744"/>
            <a:ext cx="764386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«От опыта к практике»</a:t>
            </a:r>
            <a:endParaRPr lang="ru-RU" sz="60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85786" y="1643050"/>
            <a:ext cx="8001056" cy="642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ПРАКТИЧЕСКАЯ ЧАСТЬ</a:t>
            </a:r>
            <a:endParaRPr kumimoji="0" lang="ru-RU" sz="3200" b="1" i="1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asmo.ru/wp-content/uploads/2016/05/generation-Z.jpg"/>
          <p:cNvPicPr/>
          <p:nvPr/>
        </p:nvPicPr>
        <p:blipFill>
          <a:blip r:embed="rId2" cstate="print"/>
          <a:srcRect l="1562" t="2083" r="1562"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00562" y="5286388"/>
            <a:ext cx="42148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Лоскутова Е.Ю., </a:t>
            </a:r>
            <a:r>
              <a:rPr lang="ru-RU" sz="2000" i="1" dirty="0" smtClean="0">
                <a:solidFill>
                  <a:srgbClr val="2D2D8A">
                    <a:lumMod val="50000"/>
                  </a:srgbClr>
                </a:solidFill>
              </a:rPr>
              <a:t>педагог-психолог высшей кв.категории МАУДО «ЦРТДЮ «Созвездие»г.Орска»</a:t>
            </a:r>
            <a:endParaRPr lang="ru-RU" sz="2000" i="1" dirty="0">
              <a:solidFill>
                <a:srgbClr val="2D2D8A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000100" y="357166"/>
            <a:ext cx="785818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batDi" pitchFamily="66" charset="0"/>
                <a:ea typeface="+mn-ea"/>
                <a:cs typeface="Arial" pitchFamily="34" charset="0"/>
              </a:rPr>
              <a:t>Решения Педагогического</a:t>
            </a:r>
            <a:r>
              <a:rPr kumimoji="0" lang="ru-RU" sz="32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batDi" pitchFamily="66" charset="0"/>
                <a:ea typeface="+mn-ea"/>
                <a:cs typeface="Arial" pitchFamily="34" charset="0"/>
              </a:rPr>
              <a:t> совета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batDi" pitchFamily="66" charset="0"/>
                <a:ea typeface="+mn-ea"/>
                <a:cs typeface="Arial" pitchFamily="34" charset="0"/>
              </a:rPr>
              <a:t>: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ArbatDi" pitchFamily="66" charset="0"/>
              <a:ea typeface="+mn-ea"/>
              <a:cs typeface="Arial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928662" y="1071546"/>
            <a:ext cx="778674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1. Информацию принять к сведению.</a:t>
            </a:r>
          </a:p>
          <a:p>
            <a:pPr lvl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2.Педагогам дополнительного образования в летний период откорректировать ДОО программы, для дистанционного утверждения на методическом совете. </a:t>
            </a:r>
          </a:p>
          <a:p>
            <a:pPr marL="4391025"/>
            <a:r>
              <a:rPr lang="ru-RU" dirty="0" smtClean="0">
                <a:latin typeface="Arial" pitchFamily="34" charset="0"/>
                <a:cs typeface="Arial" pitchFamily="34" charset="0"/>
              </a:rPr>
              <a:t>Отв.: педагоги ДО</a:t>
            </a:r>
          </a:p>
          <a:p>
            <a:pPr marL="4391025"/>
            <a:r>
              <a:rPr lang="ru-RU" dirty="0" smtClean="0">
                <a:latin typeface="Arial" pitchFamily="34" charset="0"/>
                <a:cs typeface="Arial" pitchFamily="34" charset="0"/>
              </a:rPr>
              <a:t>Срок: июнь-август 2019г.</a:t>
            </a:r>
          </a:p>
          <a:p>
            <a:pPr lvl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3.Педагогам-организаторам продумать новые формы воспитательной работы в соответствии с возрастными особенностями обучающихся, внести изменения в координационный план работы клуба на 2018-2019 учебный год.</a:t>
            </a:r>
          </a:p>
          <a:p>
            <a:pPr marL="4391025"/>
            <a:r>
              <a:rPr lang="ru-RU" dirty="0" smtClean="0">
                <a:latin typeface="Arial" pitchFamily="34" charset="0"/>
                <a:cs typeface="Arial" pitchFamily="34" charset="0"/>
              </a:rPr>
              <a:t>Отв.: педагоги-организаторы</a:t>
            </a:r>
          </a:p>
          <a:p>
            <a:pPr marL="4391025"/>
            <a:r>
              <a:rPr lang="ru-RU" dirty="0" smtClean="0">
                <a:latin typeface="Arial" pitchFamily="34" charset="0"/>
                <a:cs typeface="Arial" pitchFamily="34" charset="0"/>
              </a:rPr>
              <a:t>Срок: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январь 2019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г.</a:t>
            </a:r>
          </a:p>
          <a:p>
            <a:pPr lvl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4.Организовать в рамках зимних и весенних каникул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взаимопосещения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мероприятий педагогами дополнительного образования одной направленности.</a:t>
            </a:r>
          </a:p>
          <a:p>
            <a:pPr marL="4391025"/>
            <a:r>
              <a:rPr lang="ru-RU" dirty="0" smtClean="0">
                <a:latin typeface="Arial" pitchFamily="34" charset="0"/>
                <a:cs typeface="Arial" pitchFamily="34" charset="0"/>
              </a:rPr>
              <a:t>Отв.: педагоги ДО</a:t>
            </a:r>
          </a:p>
          <a:p>
            <a:pPr marL="4391025"/>
            <a:r>
              <a:rPr lang="ru-RU" dirty="0" smtClean="0">
                <a:latin typeface="Arial" pitchFamily="34" charset="0"/>
                <a:cs typeface="Arial" pitchFamily="34" charset="0"/>
              </a:rPr>
              <a:t>Срок: январь, март 2019 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http://www.pvsm.ru/images/2017/08/22/geimery-po-jizni-chto-my-znaem-o-pokolenii-Y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253606/0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252593/0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24/1271967/slide_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208050/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1504</Words>
  <Application>Microsoft Office PowerPoint</Application>
  <PresentationFormat>Экран (4:3)</PresentationFormat>
  <Paragraphs>218</Paragraphs>
  <Slides>40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Тема Office</vt:lpstr>
      <vt:lpstr>6_Оформление по умолчанию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1_Тема Office</vt:lpstr>
      <vt:lpstr>Открытая</vt:lpstr>
      <vt:lpstr>Ион</vt:lpstr>
      <vt:lpstr>12_Тема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Концептуальные основы  программного обеспечения </vt:lpstr>
      <vt:lpstr> Методические основания    к программному обеспечению </vt:lpstr>
      <vt:lpstr>Отражение воспитательной работы в ДООП</vt:lpstr>
      <vt:lpstr>Отражение воспитательной работы в ДООП</vt:lpstr>
      <vt:lpstr>Отражение воспитательной работы в ДООП</vt:lpstr>
      <vt:lpstr>Отражение воспитательной работы в содержании  ДООП </vt:lpstr>
      <vt:lpstr>Отражение воспитательной работы в КУГе  ДООП </vt:lpstr>
      <vt:lpstr>РЕКОМЕНДАЦИИ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  Формы воспитательной работы с детьми младшего и среднего школьного возраста  (из опыта работы объединений «Ажурная петелька» и «Смастери – ка»)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56</cp:revision>
  <dcterms:created xsi:type="dcterms:W3CDTF">2018-11-18T15:04:57Z</dcterms:created>
  <dcterms:modified xsi:type="dcterms:W3CDTF">2018-11-21T04:38:09Z</dcterms:modified>
</cp:coreProperties>
</file>