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925" r:id="rId2"/>
    <p:sldMasterId id="2147483938" r:id="rId3"/>
  </p:sldMasterIdLst>
  <p:notesMasterIdLst>
    <p:notesMasterId r:id="rId26"/>
  </p:notesMasterIdLst>
  <p:sldIdLst>
    <p:sldId id="256" r:id="rId4"/>
    <p:sldId id="311" r:id="rId5"/>
    <p:sldId id="258" r:id="rId6"/>
    <p:sldId id="322" r:id="rId7"/>
    <p:sldId id="323" r:id="rId8"/>
    <p:sldId id="324" r:id="rId9"/>
    <p:sldId id="325" r:id="rId10"/>
    <p:sldId id="326" r:id="rId11"/>
    <p:sldId id="327" r:id="rId12"/>
    <p:sldId id="328" r:id="rId13"/>
    <p:sldId id="329" r:id="rId14"/>
    <p:sldId id="330" r:id="rId15"/>
    <p:sldId id="331" r:id="rId16"/>
    <p:sldId id="332" r:id="rId17"/>
    <p:sldId id="333" r:id="rId18"/>
    <p:sldId id="334" r:id="rId19"/>
    <p:sldId id="335" r:id="rId20"/>
    <p:sldId id="336" r:id="rId21"/>
    <p:sldId id="337" r:id="rId22"/>
    <p:sldId id="338" r:id="rId23"/>
    <p:sldId id="339" r:id="rId24"/>
    <p:sldId id="340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006600"/>
    <a:srgbClr val="003300"/>
    <a:srgbClr val="FF3399"/>
    <a:srgbClr val="CCECFF"/>
    <a:srgbClr val="CCFFFF"/>
    <a:srgbClr val="CC0000"/>
    <a:srgbClr val="FFFFFF"/>
    <a:srgbClr val="FFCC99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48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E72108-C5A2-4BF5-8F1F-CE279729206F}" type="datetimeFigureOut">
              <a:rPr lang="ru-RU" smtClean="0"/>
              <a:pPr/>
              <a:t>14.04.2015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85D91F-3917-466B-9FB0-A9B126C8507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85D91F-3917-466B-9FB0-A9B126C85079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85D91F-3917-466B-9FB0-A9B126C85079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E4451-F380-42EB-8802-D801C1E02498}" type="datetimeFigureOut">
              <a:rPr lang="ru-RU" smtClean="0"/>
              <a:pPr/>
              <a:t>14.04.2015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D48D4-D6BF-4DCC-8B19-74D7B5F784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E4451-F380-42EB-8802-D801C1E02498}" type="datetimeFigureOut">
              <a:rPr lang="ru-RU" smtClean="0"/>
              <a:pPr/>
              <a:t>14.04.2015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D48D4-D6BF-4DCC-8B19-74D7B5F784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E4451-F380-42EB-8802-D801C1E02498}" type="datetimeFigureOut">
              <a:rPr lang="ru-RU" smtClean="0"/>
              <a:pPr/>
              <a:t>14.04.2015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D48D4-D6BF-4DCC-8B19-74D7B5F784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442FF-CAF6-4529-9B24-6452F9D494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1D0B8F-2780-4D46-B64D-7515F657BC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2A2098-2B8E-4981-AFCA-B69B8FA922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A86730-D68A-4384-8DDF-80C6DB531E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E2FE53-8263-4047-A1AF-CA1F4229D0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46C612-5208-4B7C-AFA9-244BDDCFAE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A3E2CD-8F39-4772-8B57-2BD4FFE7CA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6D9E61-B5D5-4440-91D0-036DA30204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E4451-F380-42EB-8802-D801C1E02498}" type="datetimeFigureOut">
              <a:rPr lang="ru-RU" smtClean="0"/>
              <a:pPr/>
              <a:t>14.04.2015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D48D4-D6BF-4DCC-8B19-74D7B5F784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4A08C4-3B26-4D98-A2D6-1D851B3588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DAC583-FBC2-49C4-9711-B693C4091D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9E7D5B-80B5-4649-85A5-C73CFFA31C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4D5A5C-E1D5-444D-9016-38CAF38614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E4451-F380-42EB-8802-D801C1E024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D48D4-D6BF-4DCC-8B19-74D7B5F784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wheel spokes="8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E4451-F380-42EB-8802-D801C1E024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D48D4-D6BF-4DCC-8B19-74D7B5F784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wheel spokes="8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E4451-F380-42EB-8802-D801C1E024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D48D4-D6BF-4DCC-8B19-74D7B5F784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wheel spokes="8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E4451-F380-42EB-8802-D801C1E024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D48D4-D6BF-4DCC-8B19-74D7B5F784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wheel spokes="8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E4451-F380-42EB-8802-D801C1E024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D48D4-D6BF-4DCC-8B19-74D7B5F784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wheel spokes="8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E4451-F380-42EB-8802-D801C1E024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D48D4-D6BF-4DCC-8B19-74D7B5F784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E4451-F380-42EB-8802-D801C1E02498}" type="datetimeFigureOut">
              <a:rPr lang="ru-RU" smtClean="0"/>
              <a:pPr/>
              <a:t>14.04.2015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D48D4-D6BF-4DCC-8B19-74D7B5F784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E4451-F380-42EB-8802-D801C1E024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D48D4-D6BF-4DCC-8B19-74D7B5F784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wheel spokes="8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E4451-F380-42EB-8802-D801C1E024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D48D4-D6BF-4DCC-8B19-74D7B5F784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wheel spokes="8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E4451-F380-42EB-8802-D801C1E024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D48D4-D6BF-4DCC-8B19-74D7B5F784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wheel spokes="8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E4451-F380-42EB-8802-D801C1E024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D48D4-D6BF-4DCC-8B19-74D7B5F784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wheel spokes="8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E4451-F380-42EB-8802-D801C1E024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D48D4-D6BF-4DCC-8B19-74D7B5F784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E4451-F380-42EB-8802-D801C1E02498}" type="datetimeFigureOut">
              <a:rPr lang="ru-RU" smtClean="0"/>
              <a:pPr/>
              <a:t>14.04.2015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D48D4-D6BF-4DCC-8B19-74D7B5F784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E4451-F380-42EB-8802-D801C1E02498}" type="datetimeFigureOut">
              <a:rPr lang="ru-RU" smtClean="0"/>
              <a:pPr/>
              <a:t>14.04.2015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D48D4-D6BF-4DCC-8B19-74D7B5F784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E4451-F380-42EB-8802-D801C1E02498}" type="datetimeFigureOut">
              <a:rPr lang="ru-RU" smtClean="0"/>
              <a:pPr/>
              <a:t>14.04.2015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D48D4-D6BF-4DCC-8B19-74D7B5F784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E4451-F380-42EB-8802-D801C1E02498}" type="datetimeFigureOut">
              <a:rPr lang="ru-RU" smtClean="0"/>
              <a:pPr/>
              <a:t>14.04.2015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D48D4-D6BF-4DCC-8B19-74D7B5F784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E4451-F380-42EB-8802-D801C1E02498}" type="datetimeFigureOut">
              <a:rPr lang="ru-RU" smtClean="0"/>
              <a:pPr/>
              <a:t>14.04.2015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D48D4-D6BF-4DCC-8B19-74D7B5F784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E4451-F380-42EB-8802-D801C1E02498}" type="datetimeFigureOut">
              <a:rPr lang="ru-RU" smtClean="0"/>
              <a:pPr/>
              <a:t>14.04.2015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D48D4-D6BF-4DCC-8B19-74D7B5F784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7E4451-F380-42EB-8802-D801C1E02498}" type="datetimeFigureOut">
              <a:rPr lang="ru-RU" smtClean="0"/>
              <a:pPr/>
              <a:t>14.04.2015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AD48D4-D6BF-4DCC-8B19-74D7B5F784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heel spokes="8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9A71DEE-E687-4EFA-91D8-B5E20D77F4B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6" r:id="rId1"/>
    <p:sldLayoutId id="2147483927" r:id="rId2"/>
    <p:sldLayoutId id="2147483928" r:id="rId3"/>
    <p:sldLayoutId id="2147483929" r:id="rId4"/>
    <p:sldLayoutId id="2147483930" r:id="rId5"/>
    <p:sldLayoutId id="2147483931" r:id="rId6"/>
    <p:sldLayoutId id="2147483932" r:id="rId7"/>
    <p:sldLayoutId id="2147483933" r:id="rId8"/>
    <p:sldLayoutId id="2147483934" r:id="rId9"/>
    <p:sldLayoutId id="2147483935" r:id="rId10"/>
    <p:sldLayoutId id="2147483936" r:id="rId11"/>
    <p:sldLayoutId id="2147483937" r:id="rId12"/>
  </p:sldLayoutIdLst>
  <p:transition spd="med">
    <p:wheel spokes="8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7E4451-F380-42EB-8802-D801C1E024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AD48D4-D6BF-4DCC-8B19-74D7B5F784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  <p:sldLayoutId id="2147483940" r:id="rId2"/>
    <p:sldLayoutId id="2147483941" r:id="rId3"/>
    <p:sldLayoutId id="2147483942" r:id="rId4"/>
    <p:sldLayoutId id="2147483943" r:id="rId5"/>
    <p:sldLayoutId id="2147483944" r:id="rId6"/>
    <p:sldLayoutId id="2147483945" r:id="rId7"/>
    <p:sldLayoutId id="2147483946" r:id="rId8"/>
    <p:sldLayoutId id="2147483947" r:id="rId9"/>
    <p:sldLayoutId id="2147483948" r:id="rId10"/>
    <p:sldLayoutId id="2147483949" r:id="rId11"/>
  </p:sldLayoutIdLst>
  <p:transition spd="med">
    <p:wheel spokes="8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15616" y="1412776"/>
            <a:ext cx="6572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u="sng" dirty="0" smtClean="0">
                <a:solidFill>
                  <a:srgbClr val="006600"/>
                </a:solidFill>
              </a:rPr>
              <a:t>Семинар-практикум</a:t>
            </a:r>
            <a:endParaRPr lang="ru-RU" sz="2000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2132856"/>
            <a:ext cx="8640960" cy="2923877"/>
          </a:xfrm>
          <a:prstGeom prst="rect">
            <a:avLst/>
          </a:prstGeom>
          <a:noFill/>
          <a:ln>
            <a:noFill/>
            <a:headEnd/>
            <a:tailEnd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4600" b="1" i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«Современные формы, методы и приёмы обучения в дополнительном образовании»</a:t>
            </a:r>
            <a:endParaRPr lang="ru-RU" sz="4800" i="1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Эмблема-в-прозрачном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0"/>
            <a:ext cx="1368152" cy="160911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47664" y="260648"/>
            <a:ext cx="734481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муниципальное образовательное автономное учреждение дополнительного образования детей </a:t>
            </a:r>
          </a:p>
          <a:p>
            <a:pPr algn="ctr"/>
            <a:r>
              <a:rPr lang="ru-RU" sz="15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«Центр развития творчества детей и юношества «Созвездие» г.Орска»</a:t>
            </a:r>
            <a:endParaRPr lang="ru-RU" sz="1500" b="1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79512" y="908720"/>
            <a:ext cx="7056784" cy="646331"/>
          </a:xfrm>
          <a:prstGeom prst="rect">
            <a:avLst/>
          </a:prstGeom>
          <a:noFill/>
          <a:ln>
            <a:noFill/>
            <a:headEnd/>
            <a:tailEnd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3600" b="1" i="1" u="sng" dirty="0" smtClean="0">
                <a:ln w="1905">
                  <a:solidFill>
                    <a:srgbClr val="800000"/>
                  </a:solidFill>
                </a:ln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ПОДГОТОВИТЕЛЬНЫЙ  ЭТАП</a:t>
            </a:r>
            <a:endParaRPr lang="ru-RU" sz="3600" b="1" i="1" u="sng" dirty="0">
              <a:ln w="1905">
                <a:solidFill>
                  <a:srgbClr val="800000"/>
                </a:solidFill>
              </a:ln>
              <a:solidFill>
                <a:srgbClr val="8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1520" y="2204864"/>
            <a:ext cx="4392488" cy="3096344"/>
          </a:xfrm>
          <a:prstGeom prst="roundRect">
            <a:avLst>
              <a:gd name="adj" fmla="val 29524"/>
            </a:avLst>
          </a:prstGeom>
          <a:solidFill>
            <a:srgbClr val="92D05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800000"/>
                </a:solidFill>
              </a:rPr>
              <a:t>МЕТОДЫ ОРГАНИЗАЦИИ И ОСУЩЕСТВЛЕНИЯ УЧЕБНО-ПОЗНАВАТЕЛЬНОЙ ДЕЯТЕЛЬНОСТИ</a:t>
            </a:r>
          </a:p>
          <a:p>
            <a:pPr algn="ctr"/>
            <a:endParaRPr lang="ru-RU" sz="2800" b="1" dirty="0">
              <a:solidFill>
                <a:srgbClr val="800000"/>
              </a:solidFill>
            </a:endParaRPr>
          </a:p>
        </p:txBody>
      </p:sp>
      <p:sp>
        <p:nvSpPr>
          <p:cNvPr id="9" name="Стрелка вправо с вырезом 8"/>
          <p:cNvSpPr/>
          <p:nvPr/>
        </p:nvSpPr>
        <p:spPr>
          <a:xfrm>
            <a:off x="4716016" y="3356992"/>
            <a:ext cx="792088" cy="576064"/>
          </a:xfrm>
          <a:prstGeom prst="notchedRightArrow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80112" y="2492896"/>
            <a:ext cx="3312368" cy="244827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СЛОВЕСНЫЕ МЕТОДЫ;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НАГЛЯДНЫЕ МЕТОДЫ;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ПРОБЛЕМНО-ПОИСКОВЫЕ;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МЕТОДЫ САМОСТОЯТЕЛЬНОЙ РАБОТЫ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-684584" y="476672"/>
            <a:ext cx="7056784" cy="646331"/>
          </a:xfrm>
          <a:prstGeom prst="rect">
            <a:avLst/>
          </a:prstGeom>
          <a:noFill/>
          <a:ln>
            <a:noFill/>
            <a:headEnd/>
            <a:tailEnd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600" b="1" i="1" u="sng" dirty="0" smtClean="0">
                <a:ln w="1905">
                  <a:solidFill>
                    <a:srgbClr val="800000"/>
                  </a:solidFill>
                </a:ln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ОСНОВНОЙ  ЭТАП</a:t>
            </a:r>
            <a:endParaRPr lang="ru-RU" sz="3600" b="1" i="1" u="sng" dirty="0">
              <a:ln w="1905">
                <a:solidFill>
                  <a:srgbClr val="800000"/>
                </a:solidFill>
              </a:ln>
              <a:solidFill>
                <a:srgbClr val="8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1520" y="1196752"/>
            <a:ext cx="8496944" cy="532859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002060"/>
                </a:solidFill>
              </a:rPr>
              <a:t> самостоятельная работа; 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002060"/>
                </a:solidFill>
              </a:rPr>
              <a:t> работа под руководством педагога; 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002060"/>
                </a:solidFill>
              </a:rPr>
              <a:t> дозированная помощь; 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002060"/>
                </a:solidFill>
              </a:rPr>
              <a:t> беседа; 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002060"/>
                </a:solidFill>
              </a:rPr>
              <a:t> практические задания; 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002060"/>
                </a:solidFill>
              </a:rPr>
              <a:t> тренировочные упражнения;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002060"/>
                </a:solidFill>
              </a:rPr>
              <a:t>  проблемные вопросы; 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002060"/>
                </a:solidFill>
              </a:rPr>
              <a:t> учебная дискуссия; 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002060"/>
                </a:solidFill>
              </a:rPr>
              <a:t> рассказ– изложение;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002060"/>
                </a:solidFill>
              </a:rPr>
              <a:t> лекция; 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002060"/>
                </a:solidFill>
              </a:rPr>
              <a:t> фрагментированный демонстрационный показ видеоматериала; 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002060"/>
                </a:solidFill>
              </a:rPr>
              <a:t> письменные упражнения; 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002060"/>
                </a:solidFill>
              </a:rPr>
              <a:t> опыты; 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002060"/>
                </a:solidFill>
              </a:rPr>
              <a:t> эксперименты; 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002060"/>
                </a:solidFill>
              </a:rPr>
              <a:t> работа на ПК;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002060"/>
                </a:solidFill>
              </a:rPr>
              <a:t> проблемно-поисковые практические работы; 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002060"/>
                </a:solidFill>
              </a:rPr>
              <a:t> практические работы исследовательского характера 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79512" y="908720"/>
            <a:ext cx="7056784" cy="646331"/>
          </a:xfrm>
          <a:prstGeom prst="rect">
            <a:avLst/>
          </a:prstGeom>
          <a:noFill/>
          <a:ln>
            <a:noFill/>
            <a:headEnd/>
            <a:tailEnd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600" b="1" i="1" u="sng" dirty="0" smtClean="0">
                <a:ln w="1905">
                  <a:solidFill>
                    <a:srgbClr val="800000"/>
                  </a:solidFill>
                </a:ln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КОНТРОЛЬНЫЙ  ЭТАП</a:t>
            </a:r>
            <a:endParaRPr lang="ru-RU" sz="3600" b="1" i="1" u="sng" dirty="0">
              <a:ln w="1905">
                <a:solidFill>
                  <a:srgbClr val="800000"/>
                </a:solidFill>
              </a:ln>
              <a:solidFill>
                <a:srgbClr val="8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1520" y="2636912"/>
            <a:ext cx="3600400" cy="1728192"/>
          </a:xfrm>
          <a:prstGeom prst="roundRect">
            <a:avLst>
              <a:gd name="adj" fmla="val 29524"/>
            </a:avLst>
          </a:prstGeom>
          <a:solidFill>
            <a:srgbClr val="92D05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800000"/>
                </a:solidFill>
              </a:rPr>
              <a:t>МЕТОД </a:t>
            </a:r>
          </a:p>
          <a:p>
            <a:pPr algn="ctr"/>
            <a:r>
              <a:rPr lang="ru-RU" sz="2800" b="1" dirty="0" smtClean="0">
                <a:solidFill>
                  <a:srgbClr val="800000"/>
                </a:solidFill>
              </a:rPr>
              <a:t>КОНТРОЛЯ И КОРРЕКЦИИ</a:t>
            </a:r>
          </a:p>
          <a:p>
            <a:pPr algn="ctr"/>
            <a:endParaRPr lang="ru-RU" sz="2800" b="1" dirty="0">
              <a:solidFill>
                <a:srgbClr val="800000"/>
              </a:solidFill>
            </a:endParaRPr>
          </a:p>
        </p:txBody>
      </p:sp>
      <p:sp>
        <p:nvSpPr>
          <p:cNvPr id="9" name="Стрелка вправо с вырезом 8"/>
          <p:cNvSpPr/>
          <p:nvPr/>
        </p:nvSpPr>
        <p:spPr>
          <a:xfrm>
            <a:off x="4139952" y="3140968"/>
            <a:ext cx="792088" cy="576064"/>
          </a:xfrm>
          <a:prstGeom prst="notchedRightArrow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76056" y="2276872"/>
            <a:ext cx="3888432" cy="244827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методы самоконтроля, методы программированного письменного контроля, методы устного контроля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79512" y="908720"/>
            <a:ext cx="7056784" cy="646331"/>
          </a:xfrm>
          <a:prstGeom prst="rect">
            <a:avLst/>
          </a:prstGeom>
          <a:noFill/>
          <a:ln>
            <a:noFill/>
            <a:headEnd/>
            <a:tailEnd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600" b="1" i="1" u="sng" dirty="0" smtClean="0">
                <a:ln w="1905">
                  <a:solidFill>
                    <a:srgbClr val="800000"/>
                  </a:solidFill>
                </a:ln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ИТОГОВЫЙ  ЭТАП</a:t>
            </a:r>
            <a:endParaRPr lang="ru-RU" sz="3600" b="1" i="1" u="sng" dirty="0">
              <a:ln w="1905">
                <a:solidFill>
                  <a:srgbClr val="800000"/>
                </a:solidFill>
              </a:ln>
              <a:solidFill>
                <a:srgbClr val="8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1520" y="2204864"/>
            <a:ext cx="4176464" cy="3096344"/>
          </a:xfrm>
          <a:prstGeom prst="roundRect">
            <a:avLst>
              <a:gd name="adj" fmla="val 29524"/>
            </a:avLst>
          </a:prstGeom>
          <a:solidFill>
            <a:srgbClr val="92D05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800000"/>
                </a:solidFill>
              </a:rPr>
              <a:t>МЕТОДЫ ОРГАНИЗАЦИИ И ОСУЩЕСТВЛЕНИЯ УЧЕБНО-ПОЗНАВАТЕЛЬНОЙ ДЕЯТЕЛЬНОСТИ</a:t>
            </a:r>
          </a:p>
          <a:p>
            <a:pPr algn="ctr"/>
            <a:endParaRPr lang="ru-RU" sz="2800" b="1" dirty="0">
              <a:solidFill>
                <a:srgbClr val="800000"/>
              </a:solidFill>
            </a:endParaRPr>
          </a:p>
        </p:txBody>
      </p:sp>
      <p:sp>
        <p:nvSpPr>
          <p:cNvPr id="9" name="Стрелка вправо с вырезом 8"/>
          <p:cNvSpPr/>
          <p:nvPr/>
        </p:nvSpPr>
        <p:spPr>
          <a:xfrm>
            <a:off x="4572000" y="3356992"/>
            <a:ext cx="792088" cy="576064"/>
          </a:xfrm>
          <a:prstGeom prst="notchedRightArrow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436096" y="2492896"/>
            <a:ext cx="3528392" cy="244827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СЛОВЕСНЫЕ МЕТОДЫ;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НАГЛЯДНО-СЛОВЕСНЫЕ МЕТОДЫ;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ПРАКТИЧЕСКИЕ МЕТОДЫ;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МЕТОДЫ САМОСТОЯТЕЛЬНОЙ РАБОТЫ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79512" y="908720"/>
            <a:ext cx="7056784" cy="646331"/>
          </a:xfrm>
          <a:prstGeom prst="rect">
            <a:avLst/>
          </a:prstGeom>
          <a:noFill/>
          <a:ln>
            <a:noFill/>
            <a:headEnd/>
            <a:tailEnd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600" b="1" i="1" u="sng" dirty="0" smtClean="0">
                <a:ln w="1905">
                  <a:solidFill>
                    <a:srgbClr val="800000"/>
                  </a:solidFill>
                </a:ln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РЕФЛЕКТИВНЫЙ  ЭТАП</a:t>
            </a:r>
            <a:endParaRPr lang="ru-RU" sz="3600" b="1" i="1" u="sng" dirty="0">
              <a:ln w="1905">
                <a:solidFill>
                  <a:srgbClr val="800000"/>
                </a:solidFill>
              </a:ln>
              <a:solidFill>
                <a:srgbClr val="8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1520" y="2348880"/>
            <a:ext cx="3960440" cy="2304256"/>
          </a:xfrm>
          <a:prstGeom prst="roundRect">
            <a:avLst>
              <a:gd name="adj" fmla="val 29524"/>
            </a:avLst>
          </a:prstGeom>
          <a:solidFill>
            <a:srgbClr val="92D05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solidFill>
                  <a:srgbClr val="800000"/>
                </a:solidFill>
              </a:rPr>
              <a:t>МЕТОДЫ МОТИВАЦИИ И СТИМУЛИРОВАНИЯ</a:t>
            </a:r>
            <a:endParaRPr lang="ru-RU" sz="2600" b="1" dirty="0">
              <a:solidFill>
                <a:srgbClr val="8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88024" y="2132856"/>
            <a:ext cx="4104456" cy="302433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содержащие стимулирование ответственности, </a:t>
            </a:r>
          </a:p>
          <a:p>
            <a:pPr algn="ctr"/>
            <a:r>
              <a:rPr lang="ru-RU" sz="2000" dirty="0" smtClean="0"/>
              <a:t>чувства долга, </a:t>
            </a:r>
          </a:p>
          <a:p>
            <a:pPr algn="ctr"/>
            <a:r>
              <a:rPr lang="ru-RU" sz="2000" dirty="0" smtClean="0"/>
              <a:t>закрепление чувства успешности, </a:t>
            </a:r>
          </a:p>
          <a:p>
            <a:pPr algn="ctr"/>
            <a:r>
              <a:rPr lang="ru-RU" sz="2000" dirty="0" smtClean="0"/>
              <a:t>разъяснение личной и общественной значимости получаемых ЗУН, </a:t>
            </a:r>
          </a:p>
          <a:p>
            <a:pPr algn="ctr"/>
            <a:r>
              <a:rPr lang="ru-RU" sz="2000" dirty="0" smtClean="0"/>
              <a:t>методы контроля и коррекции</a:t>
            </a:r>
            <a:r>
              <a:rPr lang="ru-RU" dirty="0" smtClean="0"/>
              <a:t>.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9" name="Стрелка вправо с вырезом 8"/>
          <p:cNvSpPr/>
          <p:nvPr/>
        </p:nvSpPr>
        <p:spPr>
          <a:xfrm>
            <a:off x="4211960" y="3356992"/>
            <a:ext cx="792088" cy="576064"/>
          </a:xfrm>
          <a:prstGeom prst="notchedRightArrow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79512" y="908720"/>
            <a:ext cx="7056784" cy="646331"/>
          </a:xfrm>
          <a:prstGeom prst="rect">
            <a:avLst/>
          </a:prstGeom>
          <a:noFill/>
          <a:ln>
            <a:noFill/>
            <a:headEnd/>
            <a:tailEnd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600" b="1" i="1" u="sng" dirty="0" smtClean="0">
                <a:ln w="1905">
                  <a:solidFill>
                    <a:srgbClr val="800000"/>
                  </a:solidFill>
                </a:ln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ИНФОРМАЦИОННЫЙ  ЭТАП</a:t>
            </a:r>
            <a:endParaRPr lang="ru-RU" sz="3600" b="1" i="1" u="sng" dirty="0">
              <a:ln w="1905">
                <a:solidFill>
                  <a:srgbClr val="800000"/>
                </a:solidFill>
              </a:ln>
              <a:solidFill>
                <a:srgbClr val="8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9512" y="2348880"/>
            <a:ext cx="3960440" cy="2304256"/>
          </a:xfrm>
          <a:prstGeom prst="roundRect">
            <a:avLst>
              <a:gd name="adj" fmla="val 29524"/>
            </a:avLst>
          </a:prstGeom>
          <a:solidFill>
            <a:srgbClr val="92D05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solidFill>
                  <a:srgbClr val="800000"/>
                </a:solidFill>
              </a:rPr>
              <a:t>МЕТОДЫ МОТИВАЦИИ И СТИМУЛИРОВАНИЯ</a:t>
            </a:r>
            <a:endParaRPr lang="ru-RU" sz="2600" b="1" dirty="0">
              <a:solidFill>
                <a:srgbClr val="8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88024" y="2132856"/>
            <a:ext cx="4104456" cy="302433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двухуровневые задания, </a:t>
            </a:r>
          </a:p>
          <a:p>
            <a:pPr algn="ctr"/>
            <a:r>
              <a:rPr lang="ru-RU" sz="2000" dirty="0" smtClean="0"/>
              <a:t>план выполнения задания, карточки-консультации, </a:t>
            </a:r>
          </a:p>
          <a:p>
            <a:pPr algn="ctr"/>
            <a:r>
              <a:rPr lang="ru-RU" sz="2000" dirty="0" smtClean="0"/>
              <a:t>анализ жизненной или игровой ситуации, </a:t>
            </a:r>
          </a:p>
          <a:p>
            <a:pPr algn="ctr"/>
            <a:r>
              <a:rPr lang="ru-RU" sz="2000" dirty="0" smtClean="0"/>
              <a:t>задание-наблюдение, проблемные задания, </a:t>
            </a:r>
          </a:p>
          <a:p>
            <a:pPr algn="ctr"/>
            <a:r>
              <a:rPr lang="ru-RU" sz="2000" dirty="0" smtClean="0"/>
              <a:t>карточки-символы успешности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9" name="Стрелка вправо с вырезом 8"/>
          <p:cNvSpPr/>
          <p:nvPr/>
        </p:nvSpPr>
        <p:spPr>
          <a:xfrm>
            <a:off x="4139952" y="3356992"/>
            <a:ext cx="792088" cy="576064"/>
          </a:xfrm>
          <a:prstGeom prst="notchedRightArrow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51520" y="908720"/>
            <a:ext cx="6624736" cy="830997"/>
          </a:xfrm>
          <a:prstGeom prst="rect">
            <a:avLst/>
          </a:prstGeom>
          <a:noFill/>
          <a:ln>
            <a:noFill/>
            <a:headEnd/>
            <a:tailEnd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4800" b="1" u="sng" dirty="0" smtClean="0">
                <a:ln w="1905">
                  <a:solidFill>
                    <a:srgbClr val="00B050"/>
                  </a:solidFill>
                </a:ln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ПРИЁМЫ ОБУЧЕНИЯ</a:t>
            </a:r>
            <a:endParaRPr lang="ru-RU" sz="4800" b="1" dirty="0">
              <a:ln w="1905">
                <a:solidFill>
                  <a:srgbClr val="00B050"/>
                </a:solidFill>
              </a:ln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20" y="1988840"/>
            <a:ext cx="864096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400" dirty="0" smtClean="0">
                <a:solidFill>
                  <a:srgbClr val="800000"/>
                </a:solidFill>
              </a:rPr>
              <a:t>ОБЫЧНО ОПРЕДЕЛЯЮТ КАК ЭЛЕМЕНТЫ МЕТОДОВ, ЕДИНИЧНЫЕ ДЕЙСТВИЯ В СОСТАВЕ ОБЩЕГО МЕТОДА ОБУЧЕНИЯ. ПРИЁМ – ЭТО ЕЩЁ НЕ МЕТОД, А ЕГО СОСТАВНАЯ ЧАСТЬ, ОДНАКО ПРАКТИЧЕСКАЯ РЕАЛИЗАЦИЯ МЕТОДА ДОСТИГАЕТСЯ ИМЕННО С ПОМОЩЬЮ ПРИЁМОВ.</a:t>
            </a:r>
            <a:endParaRPr lang="ru-RU" sz="3400" i="1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79512" y="764704"/>
            <a:ext cx="7632848" cy="584775"/>
          </a:xfrm>
          <a:prstGeom prst="rect">
            <a:avLst/>
          </a:prstGeom>
          <a:noFill/>
          <a:ln>
            <a:noFill/>
            <a:headEnd/>
            <a:tailEnd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3200" b="1" u="sng" dirty="0" smtClean="0">
                <a:ln w="1905">
                  <a:solidFill>
                    <a:srgbClr val="00B050"/>
                  </a:solidFill>
                </a:ln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СООТНОШЕНИЕ ПРИЁМА И МЕТОДА</a:t>
            </a:r>
            <a:endParaRPr lang="ru-RU" sz="3200" b="1" dirty="0">
              <a:ln w="1905">
                <a:solidFill>
                  <a:srgbClr val="00B050"/>
                </a:solidFill>
              </a:ln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pic>
        <p:nvPicPr>
          <p:cNvPr id="4" name="Рисунок 3" descr="http://si-sv.com/Posobiya/teor-pedag/ris.4.1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628800"/>
            <a:ext cx="8568952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si-sv.com/Posobiya/teor-pedag/ris.4.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548680"/>
            <a:ext cx="8568952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683568" y="0"/>
            <a:ext cx="7632848" cy="584775"/>
          </a:xfrm>
          <a:prstGeom prst="rect">
            <a:avLst/>
          </a:prstGeom>
          <a:noFill/>
          <a:ln>
            <a:noFill/>
            <a:headEnd/>
            <a:tailEnd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200" b="1" u="sng" dirty="0" smtClean="0">
                <a:ln w="1905">
                  <a:solidFill>
                    <a:srgbClr val="00B050"/>
                  </a:solidFill>
                </a:ln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ГРУППЫ ПРИЁМОВ ОБУЧЕНИЯ</a:t>
            </a:r>
            <a:endParaRPr lang="ru-RU" sz="3200" b="1" dirty="0">
              <a:ln w="1905">
                <a:solidFill>
                  <a:srgbClr val="00B050"/>
                </a:solidFill>
              </a:ln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51520" y="1155522"/>
            <a:ext cx="6840760" cy="769441"/>
          </a:xfrm>
          <a:prstGeom prst="rect">
            <a:avLst/>
          </a:prstGeom>
          <a:noFill/>
          <a:ln>
            <a:noFill/>
            <a:headEnd/>
            <a:tailEnd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4400" b="1" u="sng" dirty="0" smtClean="0">
                <a:ln w="1905">
                  <a:solidFill>
                    <a:srgbClr val="00B050"/>
                  </a:solidFill>
                </a:ln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СРЕДСТВА  ОБУЧЕНИЯ</a:t>
            </a:r>
            <a:endParaRPr lang="ru-RU" sz="4400" b="1" dirty="0">
              <a:ln w="1905">
                <a:solidFill>
                  <a:srgbClr val="00B050"/>
                </a:solidFill>
              </a:ln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1520" y="2060848"/>
            <a:ext cx="864096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i="1" dirty="0" smtClean="0">
                <a:solidFill>
                  <a:srgbClr val="800000"/>
                </a:solidFill>
              </a:rPr>
              <a:t>ЭТО ПРЕДМЕТНАЯ ПОДДЕРЖКА УЧЕБНОГО ПРОЦЕССА: МАТЕРИАЛЬНЫЕ И МАТЕРИАЛИЗОВАННЫЕ ОБЪЕКТЫ, ИСПОЛЬЗУЕМЫЕ В КАЧЕСТВЕ ИНСТРУМЕНТОВ ДЕЯТЕЛЬНОСТИ ПЕДАГОГА, А ТАКЖЕ В КАЧЕСТВЕ НОСИТЕЛЕЙ ИНФОРМАЦИИ В УЧЕБНОМ ПРОЦЕССЕ.</a:t>
            </a:r>
            <a:endParaRPr lang="ru-RU" sz="3200" i="1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251520" y="332656"/>
            <a:ext cx="8643998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500" b="1" u="sng" dirty="0" smtClean="0">
                <a:ln w="1905">
                  <a:solidFill>
                    <a:srgbClr val="CC0000"/>
                  </a:solidFill>
                </a:ln>
                <a:solidFill>
                  <a:srgbClr val="FFFF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Impact" pitchFamily="34" charset="0"/>
              </a:rPr>
              <a:t>Цель семинара-практикума</a:t>
            </a:r>
            <a:endParaRPr lang="ru-RU" sz="4500" b="1" u="sng" dirty="0">
              <a:ln w="1905">
                <a:solidFill>
                  <a:srgbClr val="CC0000"/>
                </a:solidFill>
              </a:ln>
              <a:solidFill>
                <a:srgbClr val="FFFF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Impact" pitchFamily="34" charset="0"/>
            </a:endParaRPr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179512" y="1340768"/>
            <a:ext cx="8784976" cy="341632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Повышение профессионального мастерства педагогов посредством обобщения и систематизации знаний о современных формах, методах и приёмах обучения в дополнительном образовании.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1520" y="188640"/>
            <a:ext cx="8712968" cy="64807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331640" y="188640"/>
            <a:ext cx="6840760" cy="769441"/>
          </a:xfrm>
          <a:prstGeom prst="rect">
            <a:avLst/>
          </a:prstGeom>
          <a:noFill/>
          <a:ln>
            <a:noFill/>
            <a:headEnd/>
            <a:tailEnd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4400" b="1" u="sng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СРЕДСТВА  ОБУЧЕНИЯ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11560" y="1340768"/>
            <a:ext cx="3168352" cy="864096"/>
          </a:xfrm>
          <a:prstGeom prst="roundRect">
            <a:avLst>
              <a:gd name="adj" fmla="val 34912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МАТЕРИАЛЬНЫЕ</a:t>
            </a:r>
          </a:p>
          <a:p>
            <a:pPr algn="ctr"/>
            <a:r>
              <a:rPr lang="ru-RU" dirty="0" smtClean="0"/>
              <a:t>/Дидактические/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76056" y="1340768"/>
            <a:ext cx="3528392" cy="864096"/>
          </a:xfrm>
          <a:prstGeom prst="roundRect">
            <a:avLst>
              <a:gd name="adj" fmla="val 34912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МАТЕРИАЛИЗОВАННЫЕ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2852936"/>
            <a:ext cx="3456384" cy="316835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УЧЕБНИКИ;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НАГЛЯДНЫЕ ПОСОБИЯ;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ДИДАКТИЧЕСКИЙ МАТЕРИАЛ;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ТСО;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ПРОЧЕЕ ОБОРУДОВАНИЕ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76056" y="2852936"/>
            <a:ext cx="3456384" cy="316835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РЕЧЬ;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МИМИКА И ЖЕСТЫ;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ТРУДОВАЯ ДЕЯТЕЛЬНОСТЬ;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ПОЗНАВАТЕЛЬНАЯ ДЕЯТЕЛЬНОСТЬ;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КОММУНИКАТИВНАЯ ДЕЯТЕЛЬНОСТЬ</a:t>
            </a:r>
            <a:endParaRPr lang="ru-RU" sz="2400" b="1" dirty="0">
              <a:solidFill>
                <a:srgbClr val="002060"/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2051720" y="908720"/>
            <a:ext cx="792088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endCxn id="7" idx="0"/>
          </p:cNvCxnSpPr>
          <p:nvPr/>
        </p:nvCxnSpPr>
        <p:spPr>
          <a:xfrm>
            <a:off x="6012160" y="836712"/>
            <a:ext cx="828092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2051720" y="2204864"/>
            <a:ext cx="0" cy="6480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6876256" y="2204864"/>
            <a:ext cx="0" cy="6480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188640"/>
            <a:ext cx="1837438" cy="1055040"/>
          </a:xfrm>
          <a:prstGeom prst="rect">
            <a:avLst/>
          </a:prstGeom>
          <a:solidFill>
            <a:srgbClr val="FF6600"/>
          </a:solidFill>
          <a:ln w="38100">
            <a:solidFill>
              <a:srgbClr val="FF3300"/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СЕКЦИЯ №1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1556792"/>
            <a:ext cx="1800200" cy="1080120"/>
          </a:xfrm>
          <a:prstGeom prst="rect">
            <a:avLst/>
          </a:prstGeom>
          <a:solidFill>
            <a:srgbClr val="FF3399"/>
          </a:solidFill>
          <a:ln>
            <a:solidFill>
              <a:srgbClr val="FFCC99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СЕКЦИЯ №2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4437112"/>
            <a:ext cx="1872208" cy="1008112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СЕКЦИЯ №4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3068960"/>
            <a:ext cx="1872208" cy="1080120"/>
          </a:xfrm>
          <a:prstGeom prst="rect">
            <a:avLst/>
          </a:prstGeom>
          <a:solidFill>
            <a:srgbClr val="00B050"/>
          </a:solidFill>
          <a:ln w="38100">
            <a:solidFill>
              <a:srgbClr val="006600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СЕКЦИЯ №3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1907704" y="4365102"/>
            <a:ext cx="723629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ru-RU" sz="1600" b="1" dirty="0" smtClean="0">
                <a:solidFill>
                  <a:srgbClr val="800000"/>
                </a:solidFill>
              </a:rPr>
              <a:t>«Формы и методы педагогического оценивания на занятиях спортивной аэробики» </a:t>
            </a:r>
          </a:p>
          <a:p>
            <a:pPr algn="ctr"/>
            <a:r>
              <a:rPr lang="ru-RU" sz="1600" b="1" dirty="0" err="1" smtClean="0"/>
              <a:t>Максютова</a:t>
            </a:r>
            <a:r>
              <a:rPr lang="ru-RU" sz="1600" b="1" dirty="0" smtClean="0"/>
              <a:t> Н.С.</a:t>
            </a:r>
            <a:r>
              <a:rPr lang="ru-RU" sz="1600" dirty="0" smtClean="0"/>
              <a:t>. </a:t>
            </a:r>
            <a:r>
              <a:rPr lang="ru-RU" sz="1600" i="1" dirty="0" smtClean="0"/>
              <a:t>ПДО  «Учебный корпус» </a:t>
            </a:r>
            <a:endParaRPr lang="ru-RU" sz="1600" dirty="0" smtClean="0"/>
          </a:p>
          <a:p>
            <a:pPr algn="ctr"/>
            <a:r>
              <a:rPr lang="ru-RU" sz="1600" u="sng" dirty="0" smtClean="0"/>
              <a:t>Руководитель секции</a:t>
            </a:r>
            <a:r>
              <a:rPr lang="ru-RU" sz="1600" dirty="0" smtClean="0"/>
              <a:t>: </a:t>
            </a:r>
            <a:r>
              <a:rPr lang="ru-RU" sz="1600" b="1" dirty="0" err="1" smtClean="0"/>
              <a:t>Кузьменко</a:t>
            </a:r>
            <a:r>
              <a:rPr lang="ru-RU" sz="1600" b="1" dirty="0" smtClean="0"/>
              <a:t> Н.В.</a:t>
            </a:r>
            <a:r>
              <a:rPr lang="ru-RU" sz="1600" dirty="0" smtClean="0"/>
              <a:t>, </a:t>
            </a:r>
            <a:r>
              <a:rPr lang="ru-RU" sz="1600" i="1" dirty="0" smtClean="0"/>
              <a:t>РСП</a:t>
            </a:r>
            <a:endParaRPr lang="ru-RU" sz="1600" dirty="0" smtClean="0"/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lang="ru-RU" sz="1600" b="1" i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                                                             /Хореографический зал/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1835696" y="188640"/>
            <a:ext cx="730830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</a:pPr>
            <a:r>
              <a:rPr lang="ru-RU" sz="1600" b="1" dirty="0" smtClean="0">
                <a:solidFill>
                  <a:srgbClr val="8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«Использование ЦОР на занятиях в УДО» </a:t>
            </a:r>
            <a:endParaRPr lang="ru-RU" sz="1600" b="1" dirty="0" smtClean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</a:pPr>
            <a:r>
              <a:rPr lang="ru-RU" sz="1600" b="1" dirty="0" smtClean="0">
                <a:solidFill>
                  <a:srgbClr val="8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Рожкова Т.В</a:t>
            </a:r>
            <a:r>
              <a:rPr lang="ru-RU" sz="1600" dirty="0" smtClean="0">
                <a:solidFill>
                  <a:srgbClr val="8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. </a:t>
            </a:r>
            <a:r>
              <a:rPr lang="ru-RU" sz="1600" i="1" dirty="0" smtClean="0">
                <a:solidFill>
                  <a:srgbClr val="8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ПДО </a:t>
            </a:r>
            <a:r>
              <a:rPr lang="en-US" sz="1600" i="1" dirty="0" smtClean="0">
                <a:solidFill>
                  <a:srgbClr val="8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I</a:t>
            </a:r>
            <a:r>
              <a:rPr lang="ru-RU" sz="1600" i="1" dirty="0" smtClean="0">
                <a:solidFill>
                  <a:srgbClr val="8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кв.категории, </a:t>
            </a:r>
            <a:r>
              <a:rPr lang="ru-RU" sz="1600" i="1" dirty="0" err="1" smtClean="0">
                <a:solidFill>
                  <a:srgbClr val="8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д</a:t>
            </a:r>
            <a:r>
              <a:rPr lang="ru-RU" sz="1600" i="1" dirty="0" smtClean="0">
                <a:solidFill>
                  <a:srgbClr val="8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/к «Автомобилист» </a:t>
            </a:r>
            <a:endParaRPr lang="ru-RU" sz="1600" dirty="0" smtClean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</a:pPr>
            <a:r>
              <a:rPr lang="ru-RU" sz="1600" u="sng" dirty="0" smtClean="0">
                <a:solidFill>
                  <a:srgbClr val="8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Руководитель секции</a:t>
            </a:r>
            <a:r>
              <a:rPr lang="ru-RU" sz="1600" dirty="0" smtClean="0">
                <a:solidFill>
                  <a:srgbClr val="8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: </a:t>
            </a:r>
            <a:r>
              <a:rPr lang="ru-RU" sz="1600" b="1" dirty="0" err="1" smtClean="0">
                <a:solidFill>
                  <a:srgbClr val="8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Фоменкова</a:t>
            </a:r>
            <a:r>
              <a:rPr lang="ru-RU" sz="1600" b="1" dirty="0" smtClean="0">
                <a:solidFill>
                  <a:srgbClr val="8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Н.Л..</a:t>
            </a:r>
            <a:r>
              <a:rPr lang="ru-RU" sz="1600" dirty="0" smtClean="0">
                <a:solidFill>
                  <a:srgbClr val="8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, </a:t>
            </a:r>
            <a:r>
              <a:rPr lang="ru-RU" sz="1600" i="1" dirty="0" smtClean="0">
                <a:solidFill>
                  <a:srgbClr val="8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РСП </a:t>
            </a:r>
            <a:r>
              <a:rPr lang="en-US" sz="1600" i="1" dirty="0" smtClean="0">
                <a:solidFill>
                  <a:srgbClr val="8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I</a:t>
            </a:r>
            <a:r>
              <a:rPr lang="ru-RU" sz="1600" i="1" dirty="0" smtClean="0">
                <a:solidFill>
                  <a:srgbClr val="8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кв.категории</a:t>
            </a:r>
            <a:endParaRPr lang="ru-RU" sz="1600" dirty="0" smtClean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                         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/кабинет ЦРР 2/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1835696" y="2996950"/>
            <a:ext cx="730830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ru-RU" sz="1600" b="1" dirty="0" smtClean="0">
                <a:solidFill>
                  <a:srgbClr val="800000"/>
                </a:solidFill>
              </a:rPr>
              <a:t>«Творческая гостиная как одна из форм учебно-воспитательной работы с обучающимися» </a:t>
            </a:r>
          </a:p>
          <a:p>
            <a:pPr algn="ctr"/>
            <a:r>
              <a:rPr lang="ru-RU" sz="1600" b="1" dirty="0" smtClean="0"/>
              <a:t>Даньшин М.С..</a:t>
            </a:r>
            <a:r>
              <a:rPr lang="ru-RU" sz="1600" dirty="0" smtClean="0"/>
              <a:t>, </a:t>
            </a:r>
            <a:r>
              <a:rPr lang="ru-RU" sz="1600" i="1" dirty="0" smtClean="0"/>
              <a:t>ПДО </a:t>
            </a:r>
            <a:r>
              <a:rPr lang="en-US" sz="1600" i="1" dirty="0" smtClean="0"/>
              <a:t>I</a:t>
            </a:r>
            <a:r>
              <a:rPr lang="ru-RU" sz="1600" i="1" dirty="0" smtClean="0"/>
              <a:t> кв.категории, </a:t>
            </a:r>
            <a:r>
              <a:rPr lang="ru-RU" sz="1600" i="1" dirty="0" err="1" smtClean="0"/>
              <a:t>д</a:t>
            </a:r>
            <a:r>
              <a:rPr lang="ru-RU" sz="1600" i="1" dirty="0" smtClean="0"/>
              <a:t>/к «Ровесник» </a:t>
            </a:r>
            <a:endParaRPr lang="ru-RU" sz="1600" dirty="0" smtClean="0"/>
          </a:p>
          <a:p>
            <a:pPr algn="ctr"/>
            <a:r>
              <a:rPr lang="ru-RU" sz="1600" u="sng" dirty="0" smtClean="0"/>
              <a:t>Руководитель секции</a:t>
            </a:r>
            <a:r>
              <a:rPr lang="ru-RU" sz="1600" dirty="0" smtClean="0"/>
              <a:t>: </a:t>
            </a:r>
            <a:r>
              <a:rPr lang="ru-RU" sz="1600" b="1" dirty="0" smtClean="0"/>
              <a:t>Черникова Н.А</a:t>
            </a:r>
            <a:r>
              <a:rPr lang="ru-RU" sz="1600" dirty="0" smtClean="0"/>
              <a:t>., </a:t>
            </a:r>
            <a:r>
              <a:rPr lang="ru-RU" sz="1600" i="1" dirty="0" smtClean="0"/>
              <a:t>методист </a:t>
            </a:r>
            <a:r>
              <a:rPr lang="en-US" sz="1600" i="1" dirty="0" smtClean="0"/>
              <a:t>I</a:t>
            </a:r>
            <a:r>
              <a:rPr lang="ru-RU" sz="1600" i="1" dirty="0" smtClean="0"/>
              <a:t> кв.категории</a:t>
            </a:r>
            <a:endParaRPr lang="ru-RU" sz="1600" dirty="0" smtClean="0"/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                                 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/Методический зал</a:t>
            </a:r>
            <a:r>
              <a:rPr kumimoji="0" lang="ru-RU" sz="1600" b="1" i="1" u="none" strike="noStrike" cap="none" normalizeH="0" dirty="0" smtClean="0">
                <a:ln>
                  <a:noFill/>
                </a:ln>
                <a:solidFill>
                  <a:srgbClr val="CC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/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1979712" y="1361673"/>
            <a:ext cx="698477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ru-RU" sz="1600" b="1" dirty="0" smtClean="0">
                <a:solidFill>
                  <a:srgbClr val="800000"/>
                </a:solidFill>
              </a:rPr>
              <a:t>«Интерактивные и информационно-коммуникативные методы обучения как средство творческого развития обучающихся».</a:t>
            </a:r>
          </a:p>
          <a:p>
            <a:pPr algn="ctr"/>
            <a:r>
              <a:rPr lang="ru-RU" sz="1600" b="1" dirty="0" smtClean="0"/>
              <a:t>Тиссен И.В.</a:t>
            </a:r>
            <a:r>
              <a:rPr lang="ru-RU" sz="1600" dirty="0" smtClean="0"/>
              <a:t> </a:t>
            </a:r>
            <a:r>
              <a:rPr lang="ru-RU" sz="1600" i="1" dirty="0" smtClean="0"/>
              <a:t>ПДО </a:t>
            </a:r>
            <a:r>
              <a:rPr lang="en-US" sz="1600" i="1" dirty="0" smtClean="0"/>
              <a:t>I</a:t>
            </a:r>
            <a:r>
              <a:rPr lang="ru-RU" sz="1600" i="1" dirty="0" smtClean="0"/>
              <a:t> кв.категории, </a:t>
            </a:r>
            <a:r>
              <a:rPr lang="ru-RU" sz="1600" i="1" dirty="0" err="1" smtClean="0"/>
              <a:t>д</a:t>
            </a:r>
            <a:r>
              <a:rPr lang="ru-RU" sz="1600" i="1" dirty="0" smtClean="0"/>
              <a:t>/к «Орион» </a:t>
            </a:r>
            <a:endParaRPr lang="ru-RU" sz="1600" dirty="0" smtClean="0"/>
          </a:p>
          <a:p>
            <a:pPr algn="ctr"/>
            <a:r>
              <a:rPr lang="ru-RU" sz="1600" u="sng" dirty="0" smtClean="0"/>
              <a:t>Руководитель секции</a:t>
            </a:r>
            <a:r>
              <a:rPr lang="ru-RU" sz="1600" dirty="0" smtClean="0"/>
              <a:t>: </a:t>
            </a:r>
            <a:r>
              <a:rPr lang="ru-RU" sz="1600" b="1" dirty="0" smtClean="0"/>
              <a:t>Кузьмищева Е.А</a:t>
            </a:r>
            <a:r>
              <a:rPr lang="ru-RU" sz="1600" dirty="0" smtClean="0"/>
              <a:t>., </a:t>
            </a:r>
            <a:r>
              <a:rPr lang="ru-RU" sz="1600" i="1" dirty="0" smtClean="0"/>
              <a:t>методист </a:t>
            </a:r>
            <a:r>
              <a:rPr lang="en-US" sz="1600" i="1" dirty="0" smtClean="0"/>
              <a:t>I</a:t>
            </a:r>
            <a:r>
              <a:rPr lang="ru-RU" sz="1600" i="1" dirty="0" smtClean="0"/>
              <a:t> </a:t>
            </a:r>
            <a:r>
              <a:rPr lang="ru-RU" sz="1600" i="1" dirty="0" smtClean="0"/>
              <a:t>кв.категории</a:t>
            </a:r>
          </a:p>
          <a:p>
            <a:pPr algn="ctr"/>
            <a:r>
              <a:rPr lang="ru-RU" sz="1600" b="1" dirty="0" err="1" smtClean="0"/>
              <a:t>Амелина</a:t>
            </a:r>
            <a:r>
              <a:rPr lang="ru-RU" sz="1600" b="1" dirty="0" smtClean="0"/>
              <a:t> Е.В</a:t>
            </a:r>
            <a:r>
              <a:rPr lang="ru-RU" sz="1600" i="1" dirty="0" smtClean="0"/>
              <a:t>., РСП</a:t>
            </a:r>
            <a:endParaRPr lang="ru-RU" sz="1600" dirty="0" smtClean="0"/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                      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/кабинет «Радуга»/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5661248"/>
            <a:ext cx="1872208" cy="93610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СЕКЦИЯ №5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1907704" y="5657669"/>
            <a:ext cx="723629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ru-RU" sz="1600" b="1" dirty="0" smtClean="0">
                <a:solidFill>
                  <a:srgbClr val="800000"/>
                </a:solidFill>
              </a:rPr>
              <a:t>«Физкультминутка, как элемент </a:t>
            </a:r>
            <a:r>
              <a:rPr lang="ru-RU" sz="1600" b="1" dirty="0" err="1" smtClean="0">
                <a:solidFill>
                  <a:srgbClr val="800000"/>
                </a:solidFill>
              </a:rPr>
              <a:t>здоровьесберегающих</a:t>
            </a:r>
            <a:r>
              <a:rPr lang="ru-RU" sz="1600" b="1" dirty="0" smtClean="0">
                <a:solidFill>
                  <a:srgbClr val="800000"/>
                </a:solidFill>
              </a:rPr>
              <a:t> технологий» </a:t>
            </a:r>
          </a:p>
          <a:p>
            <a:pPr algn="ctr"/>
            <a:r>
              <a:rPr lang="ru-RU" sz="1600" b="1" dirty="0" smtClean="0"/>
              <a:t>Кадырова Н.А.</a:t>
            </a:r>
            <a:r>
              <a:rPr lang="ru-RU" sz="1600" dirty="0" smtClean="0"/>
              <a:t>. </a:t>
            </a:r>
            <a:r>
              <a:rPr lang="ru-RU" sz="1600" i="1" dirty="0" smtClean="0"/>
              <a:t>педагог-организатор  «Учебный корпус»</a:t>
            </a:r>
            <a:endParaRPr lang="ru-RU" sz="1600" dirty="0" smtClean="0"/>
          </a:p>
          <a:p>
            <a:pPr algn="ctr"/>
            <a:r>
              <a:rPr lang="ru-RU" sz="1600" u="sng" dirty="0" smtClean="0"/>
              <a:t>Руководитель секции</a:t>
            </a:r>
            <a:r>
              <a:rPr lang="ru-RU" sz="1600" dirty="0" smtClean="0"/>
              <a:t>: </a:t>
            </a:r>
            <a:r>
              <a:rPr lang="ru-RU" sz="1600" b="1" dirty="0" smtClean="0"/>
              <a:t>Мазур Е.В.</a:t>
            </a:r>
            <a:r>
              <a:rPr lang="ru-RU" sz="1600" dirty="0" smtClean="0"/>
              <a:t>, </a:t>
            </a:r>
            <a:r>
              <a:rPr lang="ru-RU" sz="1600" i="1" dirty="0" smtClean="0"/>
              <a:t>РСП </a:t>
            </a:r>
            <a:endParaRPr lang="ru-RU" sz="1600" dirty="0" smtClean="0"/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lang="ru-RU" sz="1600" b="1" i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                                                             /Малый хореографический зал/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15616" y="1412776"/>
            <a:ext cx="6572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u="sng" dirty="0" smtClean="0">
                <a:solidFill>
                  <a:srgbClr val="006600"/>
                </a:solidFill>
              </a:rPr>
              <a:t>Семинар-практикум</a:t>
            </a:r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2132856"/>
            <a:ext cx="8640960" cy="2923877"/>
          </a:xfrm>
          <a:prstGeom prst="rect">
            <a:avLst/>
          </a:prstGeom>
          <a:noFill/>
          <a:ln>
            <a:noFill/>
            <a:headEnd/>
            <a:tailEnd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4600" b="1" i="1" dirty="0" smtClean="0">
                <a:solidFill>
                  <a:srgbClr val="C0504D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«Современные формы, методы и приёмы обучения в дополнительном образовании»</a:t>
            </a:r>
            <a:endParaRPr lang="ru-RU" sz="4800" i="1" dirty="0">
              <a:solidFill>
                <a:srgbClr val="C0504D">
                  <a:lumMod val="5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Эмблема-в-прозрачном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0"/>
            <a:ext cx="1368152" cy="160911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47664" y="260648"/>
            <a:ext cx="734481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 smtClean="0">
                <a:solidFill>
                  <a:srgbClr val="C0504D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муниципальное образовательное автономное учреждение дополнительного образования детей </a:t>
            </a:r>
          </a:p>
          <a:p>
            <a:pPr algn="ctr"/>
            <a:r>
              <a:rPr lang="ru-RU" sz="1500" b="1" dirty="0" smtClean="0">
                <a:solidFill>
                  <a:srgbClr val="C0504D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«Центр развития творчества детей и юношества «Созвездие» г.Орска»</a:t>
            </a:r>
            <a:endParaRPr lang="ru-RU" sz="1500" b="1" dirty="0">
              <a:solidFill>
                <a:srgbClr val="C0504D">
                  <a:lumMod val="5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12" descr="Светлый горизонтальный"/>
          <p:cNvSpPr>
            <a:spLocks noChangeArrowheads="1"/>
          </p:cNvSpPr>
          <p:nvPr/>
        </p:nvSpPr>
        <p:spPr bwMode="auto">
          <a:xfrm>
            <a:off x="214282" y="260648"/>
            <a:ext cx="8750206" cy="6408712"/>
          </a:xfrm>
          <a:prstGeom prst="foldedCorner">
            <a:avLst>
              <a:gd name="adj" fmla="val 14079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4" name="WordArt 6"/>
          <p:cNvSpPr>
            <a:spLocks noChangeArrowheads="1" noChangeShapeType="1" noTextEdit="1"/>
          </p:cNvSpPr>
          <p:nvPr/>
        </p:nvSpPr>
        <p:spPr bwMode="auto">
          <a:xfrm>
            <a:off x="1043608" y="260648"/>
            <a:ext cx="7286676" cy="4286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259"/>
              </a:avLst>
            </a:prstTxWarp>
          </a:bodyPr>
          <a:lstStyle/>
          <a:p>
            <a:pPr algn="ctr"/>
            <a:r>
              <a:rPr lang="ru-RU" sz="2800" b="1" u="sng" kern="10" dirty="0" smtClean="0">
                <a:ln w="19050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План семинара-практикума </a:t>
            </a:r>
            <a:endParaRPr lang="ru-RU" sz="2800" b="1" u="sng" kern="10" dirty="0">
              <a:ln w="19050">
                <a:solidFill>
                  <a:schemeClr val="bg1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214282" y="714356"/>
            <a:ext cx="8640960" cy="5893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80975" algn="l"/>
              </a:tabLst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</a:t>
            </a: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Вступительная часть.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Черникова Н.А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., </a:t>
            </a:r>
            <a:r>
              <a:rPr kumimoji="0" lang="ru-RU" sz="1500" b="0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ст.методист </a:t>
            </a:r>
            <a:r>
              <a:rPr kumimoji="0" lang="en-US" sz="1500" b="0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I</a:t>
            </a:r>
            <a:r>
              <a:rPr kumimoji="0" lang="ru-RU" sz="1500" b="0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кв.категории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(</a:t>
            </a: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3 мин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)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</a:pP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2. Введение в проблему. </a:t>
            </a: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«</a:t>
            </a:r>
            <a:r>
              <a:rPr lang="ru-RU" sz="1500" dirty="0" smtClean="0">
                <a:ln w="1905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Методы </a:t>
            </a:r>
            <a:r>
              <a:rPr lang="ru-RU" sz="1500" dirty="0" smtClean="0">
                <a:ln w="1905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и приёмы обучения в контексте структурных элементов учебного занятия в системе дополнительного образования детей»</a:t>
            </a:r>
            <a:endParaRPr kumimoji="0" lang="ru-RU" sz="1500" u="none" strike="noStrike" cap="none" normalizeH="0" baseline="0" dirty="0" smtClean="0">
              <a:ln w="1905">
                <a:solidFill>
                  <a:srgbClr val="C00000"/>
                </a:solidFill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Кузьмищева Е.А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., </a:t>
            </a:r>
            <a:r>
              <a:rPr kumimoji="0" lang="ru-RU" sz="1500" b="0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методист </a:t>
            </a:r>
            <a:r>
              <a:rPr kumimoji="0" lang="en-US" sz="1500" b="0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I</a:t>
            </a:r>
            <a:r>
              <a:rPr kumimoji="0" lang="ru-RU" sz="1500" b="0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кв.категории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(</a:t>
            </a: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10 мин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)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80975" algn="l"/>
              </a:tabLst>
            </a:pP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3. Мастер-класс / работа по секциям/ (1 час)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«Творческая гостиная как одна из форм учебно-воспитательной работы» 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Даньшин М.С..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 </a:t>
            </a:r>
            <a:r>
              <a:rPr kumimoji="0" lang="ru-RU" sz="1500" b="0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педагог дополнительного образования </a:t>
            </a:r>
            <a:r>
              <a:rPr kumimoji="0" lang="en-US" sz="1500" b="0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I</a:t>
            </a:r>
            <a:r>
              <a:rPr kumimoji="0" lang="ru-RU" sz="1500" b="0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кв.категории,</a:t>
            </a:r>
            <a:r>
              <a:rPr kumimoji="0" lang="ru-RU" sz="1500" b="0" i="1" u="none" strike="noStrike" cap="none" normalizeH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1500" b="0" i="1" u="none" strike="noStrike" cap="none" normalizeH="0" baseline="0" dirty="0" err="1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д</a:t>
            </a:r>
            <a:r>
              <a:rPr kumimoji="0" lang="ru-RU" sz="1500" b="0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/к «Ровесник» 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1500" b="0" i="0" u="sng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Руководитель секции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: </a:t>
            </a: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Черникова Н.А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., </a:t>
            </a:r>
            <a:r>
              <a:rPr kumimoji="0" lang="ru-RU" sz="1500" b="0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методист </a:t>
            </a:r>
            <a:r>
              <a:rPr kumimoji="0" lang="en-US" sz="1500" b="0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I</a:t>
            </a:r>
            <a:r>
              <a:rPr kumimoji="0" lang="ru-RU" sz="1500" b="0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кв.категории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«Интерактивные и информационно-коммуникативные методы обучения как средство творческого развития обучающихся».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Тиссен И.В.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1500" b="0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педагог дополнительного образования </a:t>
            </a:r>
            <a:r>
              <a:rPr kumimoji="0" lang="en-US" sz="1500" b="0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I</a:t>
            </a:r>
            <a:r>
              <a:rPr kumimoji="0" lang="ru-RU" sz="1500" b="0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кв.категории, </a:t>
            </a:r>
            <a:r>
              <a:rPr kumimoji="0" lang="ru-RU" sz="1500" b="0" i="1" u="none" strike="noStrike" cap="none" normalizeH="0" baseline="0" dirty="0" err="1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д</a:t>
            </a:r>
            <a:r>
              <a:rPr kumimoji="0" lang="ru-RU" sz="1500" b="0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/к «Орион» 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1500" b="0" i="0" u="sng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Руководитель секции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: </a:t>
            </a: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Кузьмищева Е.А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., </a:t>
            </a:r>
            <a:r>
              <a:rPr kumimoji="0" lang="ru-RU" sz="1500" b="0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методист </a:t>
            </a:r>
            <a:r>
              <a:rPr kumimoji="0" lang="en-US" sz="1500" b="0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I</a:t>
            </a:r>
            <a:r>
              <a:rPr kumimoji="0" lang="ru-RU" sz="1500" b="0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1500" b="0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кв.категории, </a:t>
            </a:r>
            <a:r>
              <a:rPr kumimoji="0" lang="ru-RU" sz="1500" b="1" u="none" strike="noStrike" cap="none" normalizeH="0" baseline="0" dirty="0" err="1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Амелина</a:t>
            </a:r>
            <a:r>
              <a:rPr kumimoji="0" lang="ru-RU" sz="1500" b="1" u="none" strike="noStrike" cap="none" normalizeH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Е.В</a:t>
            </a:r>
            <a:r>
              <a:rPr kumimoji="0" lang="ru-RU" sz="1500" b="0" i="1" u="none" strike="noStrike" cap="none" normalizeH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., РСП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«Использование ЦОР на занятиях в УДО» 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Рожкова Т.В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 </a:t>
            </a:r>
            <a:r>
              <a:rPr kumimoji="0" lang="ru-RU" sz="1500" b="0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педагог дополнительного образования </a:t>
            </a:r>
            <a:r>
              <a:rPr kumimoji="0" lang="en-US" sz="1500" b="0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I</a:t>
            </a:r>
            <a:r>
              <a:rPr kumimoji="0" lang="ru-RU" sz="1500" b="0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кв.категории, </a:t>
            </a:r>
            <a:r>
              <a:rPr kumimoji="0" lang="ru-RU" sz="1500" b="0" i="1" u="none" strike="noStrike" cap="none" normalizeH="0" baseline="0" dirty="0" err="1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д</a:t>
            </a:r>
            <a:r>
              <a:rPr kumimoji="0" lang="ru-RU" sz="1500" b="0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/к «Автомобилист» 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1500" b="0" i="0" u="sng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Руководитель секции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: </a:t>
            </a:r>
            <a:r>
              <a:rPr kumimoji="0" lang="ru-RU" sz="1500" b="1" i="0" u="none" strike="noStrike" cap="none" normalizeH="0" baseline="0" dirty="0" err="1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Фоменкова</a:t>
            </a: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Н.Л..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 </a:t>
            </a:r>
            <a:r>
              <a:rPr kumimoji="0" lang="ru-RU" sz="1500" b="0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РСП </a:t>
            </a:r>
            <a:r>
              <a:rPr kumimoji="0" lang="en-US" sz="1500" b="0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I</a:t>
            </a:r>
            <a:r>
              <a:rPr kumimoji="0" lang="ru-RU" sz="1500" b="0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кв.категории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«Формы и методы педагогического оценивания на занятиях спортивной аэробики» 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1500" b="1" i="0" u="none" strike="noStrike" cap="none" normalizeH="0" baseline="0" dirty="0" err="1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Максютова</a:t>
            </a: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Н.С.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 </a:t>
            </a:r>
            <a:r>
              <a:rPr kumimoji="0" lang="ru-RU" sz="1500" b="0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педагог дополнительного образования   «Учебный корпус» 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1500" b="0" i="0" u="sng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Руководитель секции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: </a:t>
            </a:r>
            <a:r>
              <a:rPr kumimoji="0" lang="ru-RU" sz="1500" b="1" i="0" u="none" strike="noStrike" cap="none" normalizeH="0" baseline="0" dirty="0" err="1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Кузьменко</a:t>
            </a: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Н.В.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 </a:t>
            </a:r>
            <a:r>
              <a:rPr kumimoji="0" lang="ru-RU" sz="1500" b="0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РСП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«Физкультминутка, как элемент </a:t>
            </a:r>
            <a:r>
              <a:rPr kumimoji="0" lang="ru-RU" sz="1500" b="0" i="0" u="none" strike="noStrike" cap="none" normalizeH="0" baseline="0" dirty="0" err="1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здоровьесберегающих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технологий» 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Кадырова Н.А.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 </a:t>
            </a:r>
            <a:r>
              <a:rPr kumimoji="0" lang="ru-RU" sz="1500" b="0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педагог-организатор  «Учебный корпус»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1500" b="0" i="0" u="sng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Руководитель секции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: </a:t>
            </a: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Мазур Е.В.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 </a:t>
            </a:r>
            <a:r>
              <a:rPr kumimoji="0" lang="ru-RU" sz="1500" b="0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РСП 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4. Заключительная часть. Подведение итогов семинара-практикума. (15 мин.)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5. Рефлексия. (5 мин.)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188640"/>
            <a:ext cx="1837438" cy="1055040"/>
          </a:xfrm>
          <a:prstGeom prst="rect">
            <a:avLst/>
          </a:prstGeom>
          <a:solidFill>
            <a:srgbClr val="FF6600"/>
          </a:solidFill>
          <a:ln w="38100">
            <a:solidFill>
              <a:srgbClr val="FF3300"/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СЕКЦИЯ №1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1556792"/>
            <a:ext cx="1800200" cy="1080120"/>
          </a:xfrm>
          <a:prstGeom prst="rect">
            <a:avLst/>
          </a:prstGeom>
          <a:solidFill>
            <a:srgbClr val="FF3399"/>
          </a:solidFill>
          <a:ln>
            <a:solidFill>
              <a:srgbClr val="FFCC99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СЕКЦИЯ №2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4437112"/>
            <a:ext cx="1872208" cy="1008112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СЕКЦИЯ №4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3068960"/>
            <a:ext cx="1872208" cy="1080120"/>
          </a:xfrm>
          <a:prstGeom prst="rect">
            <a:avLst/>
          </a:prstGeom>
          <a:solidFill>
            <a:srgbClr val="00B050"/>
          </a:solidFill>
          <a:ln w="38100">
            <a:solidFill>
              <a:srgbClr val="006600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СЕКЦИЯ №3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1907704" y="4365102"/>
            <a:ext cx="723629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ru-RU" sz="1600" b="1" dirty="0" smtClean="0">
                <a:solidFill>
                  <a:srgbClr val="800000"/>
                </a:solidFill>
              </a:rPr>
              <a:t>«Формы и методы педагогического оценивания на занятиях спортивной аэробики» </a:t>
            </a:r>
          </a:p>
          <a:p>
            <a:pPr algn="ctr"/>
            <a:r>
              <a:rPr lang="ru-RU" sz="1600" b="1" dirty="0" err="1" smtClean="0"/>
              <a:t>Максютова</a:t>
            </a:r>
            <a:r>
              <a:rPr lang="ru-RU" sz="1600" b="1" dirty="0" smtClean="0"/>
              <a:t> Н.С.</a:t>
            </a:r>
            <a:r>
              <a:rPr lang="ru-RU" sz="1600" dirty="0" smtClean="0"/>
              <a:t>. </a:t>
            </a:r>
            <a:r>
              <a:rPr lang="ru-RU" sz="1600" i="1" dirty="0" smtClean="0"/>
              <a:t>ПДО  «Учебный корпус» </a:t>
            </a:r>
            <a:endParaRPr lang="ru-RU" sz="1600" dirty="0" smtClean="0"/>
          </a:p>
          <a:p>
            <a:pPr algn="ctr"/>
            <a:r>
              <a:rPr lang="ru-RU" sz="1600" u="sng" dirty="0" smtClean="0"/>
              <a:t>Руководитель секции</a:t>
            </a:r>
            <a:r>
              <a:rPr lang="ru-RU" sz="1600" dirty="0" smtClean="0"/>
              <a:t>: </a:t>
            </a:r>
            <a:r>
              <a:rPr lang="ru-RU" sz="1600" b="1" dirty="0" err="1" smtClean="0"/>
              <a:t>Кузьменко</a:t>
            </a:r>
            <a:r>
              <a:rPr lang="ru-RU" sz="1600" b="1" dirty="0" smtClean="0"/>
              <a:t> Н.В.</a:t>
            </a:r>
            <a:r>
              <a:rPr lang="ru-RU" sz="1600" dirty="0" smtClean="0"/>
              <a:t>, </a:t>
            </a:r>
            <a:r>
              <a:rPr lang="ru-RU" sz="1600" i="1" dirty="0" smtClean="0"/>
              <a:t>РСП</a:t>
            </a:r>
            <a:endParaRPr lang="ru-RU" sz="1600" dirty="0" smtClean="0"/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lang="ru-RU" sz="1600" b="1" i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                                                             /Хореографический зал/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1835696" y="188640"/>
            <a:ext cx="730830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</a:pPr>
            <a:r>
              <a:rPr lang="ru-RU" sz="1600" b="1" dirty="0" smtClean="0">
                <a:solidFill>
                  <a:srgbClr val="8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«Использование ЦОР на занятиях в УДО» </a:t>
            </a:r>
            <a:endParaRPr lang="ru-RU" sz="1600" b="1" dirty="0" smtClean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</a:pPr>
            <a:r>
              <a:rPr lang="ru-RU" sz="1600" b="1" dirty="0" smtClean="0">
                <a:solidFill>
                  <a:srgbClr val="8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Рожкова Т.В</a:t>
            </a:r>
            <a:r>
              <a:rPr lang="ru-RU" sz="1600" dirty="0" smtClean="0">
                <a:solidFill>
                  <a:srgbClr val="8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. </a:t>
            </a:r>
            <a:r>
              <a:rPr lang="ru-RU" sz="1600" i="1" dirty="0" smtClean="0">
                <a:solidFill>
                  <a:srgbClr val="8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ПДО </a:t>
            </a:r>
            <a:r>
              <a:rPr lang="en-US" sz="1600" i="1" dirty="0" smtClean="0">
                <a:solidFill>
                  <a:srgbClr val="8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I</a:t>
            </a:r>
            <a:r>
              <a:rPr lang="ru-RU" sz="1600" i="1" dirty="0" smtClean="0">
                <a:solidFill>
                  <a:srgbClr val="8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кв.категории, </a:t>
            </a:r>
            <a:r>
              <a:rPr lang="ru-RU" sz="1600" i="1" dirty="0" err="1" smtClean="0">
                <a:solidFill>
                  <a:srgbClr val="8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д</a:t>
            </a:r>
            <a:r>
              <a:rPr lang="ru-RU" sz="1600" i="1" dirty="0" smtClean="0">
                <a:solidFill>
                  <a:srgbClr val="8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/к «Автомобилист» </a:t>
            </a:r>
            <a:endParaRPr lang="ru-RU" sz="1600" dirty="0" smtClean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</a:pPr>
            <a:r>
              <a:rPr lang="ru-RU" sz="1600" u="sng" dirty="0" smtClean="0">
                <a:solidFill>
                  <a:srgbClr val="8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Руководитель секции</a:t>
            </a:r>
            <a:r>
              <a:rPr lang="ru-RU" sz="1600" dirty="0" smtClean="0">
                <a:solidFill>
                  <a:srgbClr val="8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: </a:t>
            </a:r>
            <a:r>
              <a:rPr lang="ru-RU" sz="1600" b="1" dirty="0" err="1" smtClean="0">
                <a:solidFill>
                  <a:srgbClr val="8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Фоменкова</a:t>
            </a:r>
            <a:r>
              <a:rPr lang="ru-RU" sz="1600" b="1" dirty="0" smtClean="0">
                <a:solidFill>
                  <a:srgbClr val="8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Н.Л..</a:t>
            </a:r>
            <a:r>
              <a:rPr lang="ru-RU" sz="1600" dirty="0" smtClean="0">
                <a:solidFill>
                  <a:srgbClr val="8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, </a:t>
            </a:r>
            <a:r>
              <a:rPr lang="ru-RU" sz="1600" i="1" dirty="0" smtClean="0">
                <a:solidFill>
                  <a:srgbClr val="8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РСП </a:t>
            </a:r>
            <a:r>
              <a:rPr lang="en-US" sz="1600" i="1" dirty="0" smtClean="0">
                <a:solidFill>
                  <a:srgbClr val="8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I</a:t>
            </a:r>
            <a:r>
              <a:rPr lang="ru-RU" sz="1600" i="1" dirty="0" smtClean="0">
                <a:solidFill>
                  <a:srgbClr val="8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кв.категории</a:t>
            </a:r>
            <a:endParaRPr lang="ru-RU" sz="1600" dirty="0" smtClean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                         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/кабинет ЦРР 2/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1835696" y="2996950"/>
            <a:ext cx="730830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ru-RU" sz="1600" b="1" dirty="0" smtClean="0">
                <a:solidFill>
                  <a:srgbClr val="800000"/>
                </a:solidFill>
              </a:rPr>
              <a:t>«Творческая гостиная как одна из форм учебно-воспитательной работы с обучающимися» </a:t>
            </a:r>
          </a:p>
          <a:p>
            <a:pPr algn="ctr"/>
            <a:r>
              <a:rPr lang="ru-RU" sz="1600" b="1" dirty="0" smtClean="0"/>
              <a:t>Даньшин М.С..</a:t>
            </a:r>
            <a:r>
              <a:rPr lang="ru-RU" sz="1600" dirty="0" smtClean="0"/>
              <a:t>, </a:t>
            </a:r>
            <a:r>
              <a:rPr lang="ru-RU" sz="1600" i="1" dirty="0" smtClean="0"/>
              <a:t>ПДО </a:t>
            </a:r>
            <a:r>
              <a:rPr lang="en-US" sz="1600" i="1" dirty="0" smtClean="0"/>
              <a:t>I</a:t>
            </a:r>
            <a:r>
              <a:rPr lang="ru-RU" sz="1600" i="1" dirty="0" smtClean="0"/>
              <a:t> кв.категории, </a:t>
            </a:r>
            <a:r>
              <a:rPr lang="ru-RU" sz="1600" i="1" dirty="0" err="1" smtClean="0"/>
              <a:t>д</a:t>
            </a:r>
            <a:r>
              <a:rPr lang="ru-RU" sz="1600" i="1" dirty="0" smtClean="0"/>
              <a:t>/к «Ровесник» </a:t>
            </a:r>
            <a:endParaRPr lang="ru-RU" sz="1600" dirty="0" smtClean="0"/>
          </a:p>
          <a:p>
            <a:pPr algn="ctr"/>
            <a:r>
              <a:rPr lang="ru-RU" sz="1600" u="sng" dirty="0" smtClean="0"/>
              <a:t>Руководитель секции</a:t>
            </a:r>
            <a:r>
              <a:rPr lang="ru-RU" sz="1600" dirty="0" smtClean="0"/>
              <a:t>: </a:t>
            </a:r>
            <a:r>
              <a:rPr lang="ru-RU" sz="1600" b="1" dirty="0" smtClean="0"/>
              <a:t>Черникова Н.А</a:t>
            </a:r>
            <a:r>
              <a:rPr lang="ru-RU" sz="1600" dirty="0" smtClean="0"/>
              <a:t>., </a:t>
            </a:r>
            <a:r>
              <a:rPr lang="ru-RU" sz="1600" i="1" dirty="0" smtClean="0"/>
              <a:t>методист </a:t>
            </a:r>
            <a:r>
              <a:rPr lang="en-US" sz="1600" i="1" dirty="0" smtClean="0"/>
              <a:t>I</a:t>
            </a:r>
            <a:r>
              <a:rPr lang="ru-RU" sz="1600" i="1" dirty="0" smtClean="0"/>
              <a:t> кв.категории</a:t>
            </a:r>
            <a:endParaRPr lang="ru-RU" sz="1600" dirty="0" smtClean="0"/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                                 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/Методический зал</a:t>
            </a:r>
            <a:r>
              <a:rPr kumimoji="0" lang="ru-RU" sz="1600" b="1" i="1" u="none" strike="noStrike" cap="none" normalizeH="0" dirty="0" smtClean="0">
                <a:ln>
                  <a:noFill/>
                </a:ln>
                <a:solidFill>
                  <a:srgbClr val="CC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/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1979712" y="1361673"/>
            <a:ext cx="698477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ru-RU" sz="1600" b="1" dirty="0" smtClean="0">
                <a:solidFill>
                  <a:srgbClr val="800000"/>
                </a:solidFill>
              </a:rPr>
              <a:t>«Интерактивные и информационно-коммуникативные методы обучения как средство творческого развития обучающихся».</a:t>
            </a:r>
          </a:p>
          <a:p>
            <a:pPr algn="ctr"/>
            <a:r>
              <a:rPr lang="ru-RU" sz="1600" b="1" dirty="0" smtClean="0"/>
              <a:t>Тиссен И.В.</a:t>
            </a:r>
            <a:r>
              <a:rPr lang="ru-RU" sz="1600" dirty="0" smtClean="0"/>
              <a:t> </a:t>
            </a:r>
            <a:r>
              <a:rPr lang="ru-RU" sz="1600" i="1" dirty="0" smtClean="0"/>
              <a:t>ПДО </a:t>
            </a:r>
            <a:r>
              <a:rPr lang="en-US" sz="1600" i="1" dirty="0" smtClean="0"/>
              <a:t>I</a:t>
            </a:r>
            <a:r>
              <a:rPr lang="ru-RU" sz="1600" i="1" dirty="0" smtClean="0"/>
              <a:t> кв.категории, </a:t>
            </a:r>
            <a:r>
              <a:rPr lang="ru-RU" sz="1600" i="1" dirty="0" err="1" smtClean="0"/>
              <a:t>д</a:t>
            </a:r>
            <a:r>
              <a:rPr lang="ru-RU" sz="1600" i="1" dirty="0" smtClean="0"/>
              <a:t>/к «Орион» </a:t>
            </a:r>
            <a:endParaRPr lang="ru-RU" sz="1600" dirty="0" smtClean="0"/>
          </a:p>
          <a:p>
            <a:pPr algn="ctr"/>
            <a:r>
              <a:rPr lang="ru-RU" sz="1600" u="sng" dirty="0" smtClean="0"/>
              <a:t>Руководитель секции</a:t>
            </a:r>
            <a:r>
              <a:rPr lang="ru-RU" sz="1600" dirty="0" smtClean="0"/>
              <a:t>: </a:t>
            </a:r>
            <a:r>
              <a:rPr lang="ru-RU" sz="1600" b="1" dirty="0" smtClean="0"/>
              <a:t>Кузьмищева Е.А</a:t>
            </a:r>
            <a:r>
              <a:rPr lang="ru-RU" sz="1600" dirty="0" smtClean="0"/>
              <a:t>., </a:t>
            </a:r>
            <a:r>
              <a:rPr lang="ru-RU" sz="1600" i="1" dirty="0" smtClean="0"/>
              <a:t>методист </a:t>
            </a:r>
            <a:r>
              <a:rPr lang="en-US" sz="1600" i="1" dirty="0" smtClean="0"/>
              <a:t>I</a:t>
            </a:r>
            <a:r>
              <a:rPr lang="ru-RU" sz="1600" i="1" dirty="0" smtClean="0"/>
              <a:t> </a:t>
            </a:r>
            <a:r>
              <a:rPr lang="ru-RU" sz="1600" i="1" dirty="0" smtClean="0"/>
              <a:t>кв.категории</a:t>
            </a:r>
          </a:p>
          <a:p>
            <a:pPr algn="ctr"/>
            <a:r>
              <a:rPr lang="ru-RU" sz="1600" b="1" dirty="0" err="1" smtClean="0"/>
              <a:t>Амелина</a:t>
            </a:r>
            <a:r>
              <a:rPr lang="ru-RU" sz="1600" b="1" dirty="0" smtClean="0"/>
              <a:t> Е.В</a:t>
            </a:r>
            <a:r>
              <a:rPr lang="ru-RU" sz="1600" i="1" dirty="0" smtClean="0"/>
              <a:t>., РСП</a:t>
            </a:r>
            <a:endParaRPr lang="ru-RU" sz="1600" dirty="0" smtClean="0"/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                      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/кабинет «Радуга»/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5661248"/>
            <a:ext cx="1872208" cy="93610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СЕКЦИЯ №5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1907704" y="5657669"/>
            <a:ext cx="723629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ru-RU" sz="1600" b="1" dirty="0" smtClean="0">
                <a:solidFill>
                  <a:srgbClr val="800000"/>
                </a:solidFill>
              </a:rPr>
              <a:t>«Физкультминутка, как элемент </a:t>
            </a:r>
            <a:r>
              <a:rPr lang="ru-RU" sz="1600" b="1" dirty="0" err="1" smtClean="0">
                <a:solidFill>
                  <a:srgbClr val="800000"/>
                </a:solidFill>
              </a:rPr>
              <a:t>здоровьесберегающих</a:t>
            </a:r>
            <a:r>
              <a:rPr lang="ru-RU" sz="1600" b="1" dirty="0" smtClean="0">
                <a:solidFill>
                  <a:srgbClr val="800000"/>
                </a:solidFill>
              </a:rPr>
              <a:t> технологий» </a:t>
            </a:r>
          </a:p>
          <a:p>
            <a:pPr algn="ctr"/>
            <a:r>
              <a:rPr lang="ru-RU" sz="1600" b="1" dirty="0" smtClean="0"/>
              <a:t>Кадырова Н.А.</a:t>
            </a:r>
            <a:r>
              <a:rPr lang="ru-RU" sz="1600" dirty="0" smtClean="0"/>
              <a:t>. </a:t>
            </a:r>
            <a:r>
              <a:rPr lang="ru-RU" sz="1600" i="1" dirty="0" smtClean="0"/>
              <a:t>педагог-организатор  «Учебный корпус»</a:t>
            </a:r>
            <a:endParaRPr lang="ru-RU" sz="1600" dirty="0" smtClean="0"/>
          </a:p>
          <a:p>
            <a:pPr algn="ctr"/>
            <a:r>
              <a:rPr lang="ru-RU" sz="1600" u="sng" dirty="0" smtClean="0"/>
              <a:t>Руководитель секции</a:t>
            </a:r>
            <a:r>
              <a:rPr lang="ru-RU" sz="1600" dirty="0" smtClean="0"/>
              <a:t>: </a:t>
            </a:r>
            <a:r>
              <a:rPr lang="ru-RU" sz="1600" b="1" dirty="0" smtClean="0"/>
              <a:t>Мазур Е.В.</a:t>
            </a:r>
            <a:r>
              <a:rPr lang="ru-RU" sz="1600" dirty="0" smtClean="0"/>
              <a:t>, </a:t>
            </a:r>
            <a:r>
              <a:rPr lang="ru-RU" sz="1600" i="1" dirty="0" smtClean="0"/>
              <a:t>РСП </a:t>
            </a:r>
            <a:endParaRPr lang="ru-RU" sz="1600" dirty="0" smtClean="0"/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lang="ru-RU" sz="1600" b="1" i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                                                             /Малый хореографический зал/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79512" y="1433681"/>
            <a:ext cx="8784976" cy="3170099"/>
          </a:xfrm>
          <a:prstGeom prst="rect">
            <a:avLst/>
          </a:prstGeom>
          <a:noFill/>
          <a:ln>
            <a:noFill/>
            <a:headEnd/>
            <a:tailEnd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4000" b="1" i="1" dirty="0" smtClean="0">
                <a:ln w="1905">
                  <a:solidFill>
                    <a:srgbClr val="00B050"/>
                  </a:solidFill>
                </a:ln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«Методы и приёмы обучения в контексте структурных элементов учебного занятия в системе дополнительного образования детей»</a:t>
            </a:r>
            <a:endParaRPr lang="ru-RU" sz="4000" b="1" i="1" dirty="0">
              <a:ln w="1905">
                <a:solidFill>
                  <a:srgbClr val="00B050"/>
                </a:solidFill>
              </a:ln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67944" y="5013176"/>
            <a:ext cx="48245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3300"/>
                </a:solidFill>
              </a:rPr>
              <a:t>КУЗЬМИЩЕВА Е.А., </a:t>
            </a:r>
            <a:r>
              <a:rPr lang="ru-RU" sz="2800" i="1" dirty="0" smtClean="0">
                <a:solidFill>
                  <a:srgbClr val="003300"/>
                </a:solidFill>
              </a:rPr>
              <a:t>методист </a:t>
            </a:r>
            <a:r>
              <a:rPr lang="en-US" sz="2800" i="1" dirty="0" smtClean="0">
                <a:solidFill>
                  <a:srgbClr val="003300"/>
                </a:solidFill>
              </a:rPr>
              <a:t>I</a:t>
            </a:r>
            <a:r>
              <a:rPr lang="ru-RU" sz="2800" i="1" dirty="0" smtClean="0">
                <a:solidFill>
                  <a:srgbClr val="003300"/>
                </a:solidFill>
              </a:rPr>
              <a:t> кв.категории</a:t>
            </a:r>
            <a:endParaRPr lang="ru-RU" sz="2800" i="1" dirty="0">
              <a:solidFill>
                <a:srgbClr val="003300"/>
              </a:solidFill>
            </a:endParaRPr>
          </a:p>
        </p:txBody>
      </p:sp>
      <p:pic>
        <p:nvPicPr>
          <p:cNvPr id="6" name="Рисунок 5" descr="4444444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" y="4581128"/>
            <a:ext cx="3020651" cy="2276872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51520" y="548680"/>
            <a:ext cx="5004048" cy="707886"/>
          </a:xfrm>
          <a:prstGeom prst="rect">
            <a:avLst/>
          </a:prstGeom>
          <a:noFill/>
          <a:ln>
            <a:noFill/>
            <a:headEnd/>
            <a:tailEnd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4000" b="1" u="sng" dirty="0" smtClean="0">
                <a:ln w="1905">
                  <a:solidFill>
                    <a:srgbClr val="00B050"/>
                  </a:solidFill>
                </a:ln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ЭТАПЫ ЗАНЯТИЯ</a:t>
            </a:r>
            <a:r>
              <a:rPr lang="ru-RU" sz="4000" b="1" dirty="0" smtClean="0">
                <a:ln w="1905">
                  <a:solidFill>
                    <a:srgbClr val="00B050"/>
                  </a:solidFill>
                </a:ln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:</a:t>
            </a:r>
            <a:endParaRPr lang="ru-RU" sz="4000" b="1" dirty="0">
              <a:ln w="1905">
                <a:solidFill>
                  <a:srgbClr val="00B050"/>
                </a:solidFill>
              </a:ln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179512" y="1340768"/>
            <a:ext cx="8568952" cy="5244390"/>
            <a:chOff x="179512" y="1340768"/>
            <a:chExt cx="8568952" cy="5244390"/>
          </a:xfrm>
        </p:grpSpPr>
        <p:sp>
          <p:nvSpPr>
            <p:cNvPr id="7" name="Rectangle 1"/>
            <p:cNvSpPr>
              <a:spLocks noChangeArrowheads="1"/>
            </p:cNvSpPr>
            <p:nvPr/>
          </p:nvSpPr>
          <p:spPr bwMode="auto">
            <a:xfrm>
              <a:off x="179512" y="1340768"/>
              <a:ext cx="8496944" cy="707886"/>
            </a:xfrm>
            <a:prstGeom prst="rect">
              <a:avLst/>
            </a:prstGeom>
            <a:noFill/>
            <a:ln>
              <a:noFill/>
              <a:headEnd/>
              <a:tailEnd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ru-RU" sz="4000" b="1" i="1" dirty="0" smtClean="0">
                  <a:ln w="1905">
                    <a:solidFill>
                      <a:srgbClr val="800000"/>
                    </a:solidFill>
                  </a:ln>
                  <a:solidFill>
                    <a:srgbClr val="80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cs typeface="Arial" pitchFamily="34" charset="0"/>
                </a:rPr>
                <a:t>ОРГАНИЗАЦИОННЫЙ ЭТАП</a:t>
              </a:r>
              <a:endParaRPr lang="ru-RU" sz="4000" b="1" i="1" dirty="0">
                <a:ln w="1905">
                  <a:solidFill>
                    <a:srgbClr val="800000"/>
                  </a:solidFill>
                </a:ln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endParaRPr>
            </a:p>
          </p:txBody>
        </p:sp>
        <p:sp>
          <p:nvSpPr>
            <p:cNvPr id="8" name="Rectangle 1"/>
            <p:cNvSpPr>
              <a:spLocks noChangeArrowheads="1"/>
            </p:cNvSpPr>
            <p:nvPr/>
          </p:nvSpPr>
          <p:spPr bwMode="auto">
            <a:xfrm>
              <a:off x="251520" y="1988840"/>
              <a:ext cx="8496944" cy="707886"/>
            </a:xfrm>
            <a:prstGeom prst="rect">
              <a:avLst/>
            </a:prstGeom>
            <a:noFill/>
            <a:ln>
              <a:noFill/>
              <a:headEnd/>
              <a:tailEnd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ru-RU" sz="4000" b="1" i="1" dirty="0" smtClean="0">
                  <a:ln w="1905">
                    <a:solidFill>
                      <a:srgbClr val="800000"/>
                    </a:solidFill>
                  </a:ln>
                  <a:solidFill>
                    <a:srgbClr val="80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cs typeface="Arial" pitchFamily="34" charset="0"/>
                </a:rPr>
                <a:t>ПРОВЕРОЧНЫЙ ЭТАП</a:t>
              </a:r>
              <a:endParaRPr lang="ru-RU" sz="4000" b="1" i="1" dirty="0">
                <a:ln w="1905">
                  <a:solidFill>
                    <a:srgbClr val="800000"/>
                  </a:solidFill>
                </a:ln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endParaRPr>
            </a:p>
          </p:txBody>
        </p:sp>
        <p:sp>
          <p:nvSpPr>
            <p:cNvPr id="9" name="Rectangle 1"/>
            <p:cNvSpPr>
              <a:spLocks noChangeArrowheads="1"/>
            </p:cNvSpPr>
            <p:nvPr/>
          </p:nvSpPr>
          <p:spPr bwMode="auto">
            <a:xfrm>
              <a:off x="251520" y="2636912"/>
              <a:ext cx="8496944" cy="707886"/>
            </a:xfrm>
            <a:prstGeom prst="rect">
              <a:avLst/>
            </a:prstGeom>
            <a:noFill/>
            <a:ln>
              <a:noFill/>
              <a:headEnd/>
              <a:tailEnd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ru-RU" sz="4000" b="1" i="1" dirty="0" smtClean="0">
                  <a:ln w="1905">
                    <a:solidFill>
                      <a:srgbClr val="800000"/>
                    </a:solidFill>
                  </a:ln>
                  <a:solidFill>
                    <a:srgbClr val="80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cs typeface="Arial" pitchFamily="34" charset="0"/>
                </a:rPr>
                <a:t>ПОДГОТОВИТЕЛЬНЫЙ ЭТАП</a:t>
              </a:r>
              <a:endParaRPr lang="ru-RU" sz="4000" b="1" i="1" dirty="0">
                <a:ln w="1905">
                  <a:solidFill>
                    <a:srgbClr val="800000"/>
                  </a:solidFill>
                </a:ln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endParaRPr>
            </a:p>
          </p:txBody>
        </p:sp>
        <p:sp>
          <p:nvSpPr>
            <p:cNvPr id="10" name="Rectangle 1"/>
            <p:cNvSpPr>
              <a:spLocks noChangeArrowheads="1"/>
            </p:cNvSpPr>
            <p:nvPr/>
          </p:nvSpPr>
          <p:spPr bwMode="auto">
            <a:xfrm>
              <a:off x="251520" y="3284984"/>
              <a:ext cx="8496944" cy="707886"/>
            </a:xfrm>
            <a:prstGeom prst="rect">
              <a:avLst/>
            </a:prstGeom>
            <a:noFill/>
            <a:ln>
              <a:noFill/>
              <a:headEnd/>
              <a:tailEnd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ru-RU" sz="4000" b="1" i="1" dirty="0" smtClean="0">
                  <a:ln w="1905">
                    <a:solidFill>
                      <a:srgbClr val="800000"/>
                    </a:solidFill>
                  </a:ln>
                  <a:solidFill>
                    <a:srgbClr val="80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cs typeface="Arial" pitchFamily="34" charset="0"/>
                </a:rPr>
                <a:t>ОСНОВНОЙ ЭТАП</a:t>
              </a:r>
              <a:endParaRPr lang="ru-RU" sz="4000" b="1" i="1" dirty="0">
                <a:ln w="1905">
                  <a:solidFill>
                    <a:srgbClr val="800000"/>
                  </a:solidFill>
                </a:ln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endParaRPr>
            </a:p>
          </p:txBody>
        </p:sp>
        <p:sp>
          <p:nvSpPr>
            <p:cNvPr id="11" name="Rectangle 1"/>
            <p:cNvSpPr>
              <a:spLocks noChangeArrowheads="1"/>
            </p:cNvSpPr>
            <p:nvPr/>
          </p:nvSpPr>
          <p:spPr bwMode="auto">
            <a:xfrm>
              <a:off x="251520" y="3933056"/>
              <a:ext cx="8496944" cy="707886"/>
            </a:xfrm>
            <a:prstGeom prst="rect">
              <a:avLst/>
            </a:prstGeom>
            <a:noFill/>
            <a:ln>
              <a:noFill/>
              <a:headEnd/>
              <a:tailEnd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ru-RU" sz="4000" b="1" i="1" dirty="0" smtClean="0">
                  <a:ln w="1905">
                    <a:solidFill>
                      <a:srgbClr val="800000"/>
                    </a:solidFill>
                  </a:ln>
                  <a:solidFill>
                    <a:srgbClr val="80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cs typeface="Arial" pitchFamily="34" charset="0"/>
                </a:rPr>
                <a:t>КОНТРОЛЬНЫЙ ЭТАП</a:t>
              </a:r>
              <a:endParaRPr lang="ru-RU" sz="4000" b="1" i="1" dirty="0">
                <a:ln w="1905">
                  <a:solidFill>
                    <a:srgbClr val="800000"/>
                  </a:solidFill>
                </a:ln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endParaRPr>
            </a:p>
          </p:txBody>
        </p:sp>
        <p:sp>
          <p:nvSpPr>
            <p:cNvPr id="12" name="Rectangle 1"/>
            <p:cNvSpPr>
              <a:spLocks noChangeArrowheads="1"/>
            </p:cNvSpPr>
            <p:nvPr/>
          </p:nvSpPr>
          <p:spPr bwMode="auto">
            <a:xfrm>
              <a:off x="251520" y="4581128"/>
              <a:ext cx="8496944" cy="707886"/>
            </a:xfrm>
            <a:prstGeom prst="rect">
              <a:avLst/>
            </a:prstGeom>
            <a:noFill/>
            <a:ln>
              <a:noFill/>
              <a:headEnd/>
              <a:tailEnd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ru-RU" sz="4000" b="1" i="1" dirty="0" smtClean="0">
                  <a:ln w="1905">
                    <a:solidFill>
                      <a:srgbClr val="800000"/>
                    </a:solidFill>
                  </a:ln>
                  <a:solidFill>
                    <a:srgbClr val="80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cs typeface="Arial" pitchFamily="34" charset="0"/>
                </a:rPr>
                <a:t>РЕФЛЕКТИВНЫЙ ЭТАП</a:t>
              </a:r>
              <a:endParaRPr lang="ru-RU" sz="4000" b="1" i="1" dirty="0">
                <a:ln w="1905">
                  <a:solidFill>
                    <a:srgbClr val="800000"/>
                  </a:solidFill>
                </a:ln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endParaRPr>
            </a:p>
          </p:txBody>
        </p:sp>
        <p:sp>
          <p:nvSpPr>
            <p:cNvPr id="13" name="Rectangle 1"/>
            <p:cNvSpPr>
              <a:spLocks noChangeArrowheads="1"/>
            </p:cNvSpPr>
            <p:nvPr/>
          </p:nvSpPr>
          <p:spPr bwMode="auto">
            <a:xfrm>
              <a:off x="251520" y="5229200"/>
              <a:ext cx="8496944" cy="707886"/>
            </a:xfrm>
            <a:prstGeom prst="rect">
              <a:avLst/>
            </a:prstGeom>
            <a:noFill/>
            <a:ln>
              <a:noFill/>
              <a:headEnd/>
              <a:tailEnd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ru-RU" sz="4000" b="1" i="1" dirty="0" smtClean="0">
                  <a:ln w="1905">
                    <a:solidFill>
                      <a:srgbClr val="800000"/>
                    </a:solidFill>
                  </a:ln>
                  <a:solidFill>
                    <a:srgbClr val="80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cs typeface="Arial" pitchFamily="34" charset="0"/>
                </a:rPr>
                <a:t>ИТОГОВЫЙ ЭТАП</a:t>
              </a:r>
              <a:endParaRPr lang="ru-RU" sz="4000" b="1" i="1" dirty="0">
                <a:ln w="1905">
                  <a:solidFill>
                    <a:srgbClr val="800000"/>
                  </a:solidFill>
                </a:ln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endParaRPr>
            </a:p>
          </p:txBody>
        </p:sp>
        <p:sp>
          <p:nvSpPr>
            <p:cNvPr id="14" name="Rectangle 1"/>
            <p:cNvSpPr>
              <a:spLocks noChangeArrowheads="1"/>
            </p:cNvSpPr>
            <p:nvPr/>
          </p:nvSpPr>
          <p:spPr bwMode="auto">
            <a:xfrm>
              <a:off x="251520" y="5877272"/>
              <a:ext cx="8496944" cy="707886"/>
            </a:xfrm>
            <a:prstGeom prst="rect">
              <a:avLst/>
            </a:prstGeom>
            <a:noFill/>
            <a:ln>
              <a:noFill/>
              <a:headEnd/>
              <a:tailEnd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ru-RU" sz="4000" b="1" i="1" dirty="0" smtClean="0">
                  <a:ln w="1905">
                    <a:solidFill>
                      <a:srgbClr val="800000"/>
                    </a:solidFill>
                  </a:ln>
                  <a:solidFill>
                    <a:srgbClr val="80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cs typeface="Arial" pitchFamily="34" charset="0"/>
                </a:rPr>
                <a:t>ИНФОРМАЦИОННЫЙ ЭТАП</a:t>
              </a:r>
              <a:endParaRPr lang="ru-RU" sz="4000" b="1" i="1" dirty="0">
                <a:ln w="1905">
                  <a:solidFill>
                    <a:srgbClr val="800000"/>
                  </a:solidFill>
                </a:ln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endParaRPr>
            </a:p>
          </p:txBody>
        </p:sp>
      </p:grp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51520" y="1124744"/>
            <a:ext cx="6624736" cy="830997"/>
          </a:xfrm>
          <a:prstGeom prst="rect">
            <a:avLst/>
          </a:prstGeom>
          <a:noFill/>
          <a:ln>
            <a:noFill/>
            <a:headEnd/>
            <a:tailEnd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4800" b="1" u="sng" dirty="0" smtClean="0">
                <a:ln w="1905">
                  <a:solidFill>
                    <a:srgbClr val="00B050"/>
                  </a:solidFill>
                </a:ln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МЕТОД ОБУЧЕНИЯ</a:t>
            </a:r>
            <a:endParaRPr lang="ru-RU" sz="4800" b="1" dirty="0">
              <a:ln w="1905">
                <a:solidFill>
                  <a:srgbClr val="00B050"/>
                </a:solidFill>
              </a:ln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1520" y="2348880"/>
            <a:ext cx="864096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200" i="1" dirty="0" smtClean="0">
                <a:solidFill>
                  <a:srgbClr val="800000"/>
                </a:solidFill>
              </a:rPr>
              <a:t>ЭТО СПОСОБ ОРГАНИЗАЦИИ СОВМЕСТНОЙ ДЕЯТЕЛЬНОСТИ ПЕДАГОГА И ОБУЧАЮЩИХСЯ, НАПРАВЛЕННЫЙ НА РЕШЕНИЕ ОБРАЗОВАТЕЛЬНЫХ ЗАДАЧ.</a:t>
            </a:r>
            <a:endParaRPr lang="ru-RU" sz="4200" i="1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11560" y="836712"/>
            <a:ext cx="6624736" cy="646331"/>
          </a:xfrm>
          <a:prstGeom prst="rect">
            <a:avLst/>
          </a:prstGeom>
          <a:noFill/>
          <a:ln>
            <a:noFill/>
            <a:headEnd/>
            <a:tailEnd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3600" b="1" i="1" u="sng" dirty="0" smtClean="0">
                <a:ln w="1905">
                  <a:solidFill>
                    <a:srgbClr val="800000"/>
                  </a:solidFill>
                </a:ln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ОРГАНИЗАЦИОННЫЙ ЭТАП</a:t>
            </a:r>
            <a:endParaRPr lang="ru-RU" sz="3600" b="1" i="1" u="sng" dirty="0">
              <a:ln w="1905">
                <a:solidFill>
                  <a:srgbClr val="800000"/>
                </a:solidFill>
              </a:ln>
              <a:solidFill>
                <a:srgbClr val="8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5536" y="2204864"/>
            <a:ext cx="4032448" cy="1152128"/>
          </a:xfrm>
          <a:prstGeom prst="roundRect">
            <a:avLst>
              <a:gd name="adj" fmla="val 33088"/>
            </a:avLst>
          </a:prstGeom>
          <a:solidFill>
            <a:srgbClr val="92D05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800000"/>
                </a:solidFill>
              </a:rPr>
              <a:t>МЕТОД МОТИВАЦИИ</a:t>
            </a:r>
            <a:endParaRPr lang="ru-RU" sz="2800" b="1" dirty="0">
              <a:solidFill>
                <a:srgbClr val="80000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5536" y="4293096"/>
            <a:ext cx="4032448" cy="1152128"/>
          </a:xfrm>
          <a:prstGeom prst="roundRect">
            <a:avLst>
              <a:gd name="adj" fmla="val 33088"/>
            </a:avLst>
          </a:prstGeom>
          <a:solidFill>
            <a:srgbClr val="92D05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800000"/>
                </a:solidFill>
              </a:rPr>
              <a:t>МЕТОД СТИМУЛИРОВАНИЯ</a:t>
            </a:r>
            <a:endParaRPr lang="ru-RU" sz="2800" b="1" dirty="0">
              <a:solidFill>
                <a:srgbClr val="800000"/>
              </a:solidFill>
            </a:endParaRPr>
          </a:p>
        </p:txBody>
      </p:sp>
      <p:sp>
        <p:nvSpPr>
          <p:cNvPr id="8" name="Стрелка вправо с вырезом 7"/>
          <p:cNvSpPr/>
          <p:nvPr/>
        </p:nvSpPr>
        <p:spPr>
          <a:xfrm>
            <a:off x="4644008" y="2564904"/>
            <a:ext cx="864096" cy="576064"/>
          </a:xfrm>
          <a:prstGeom prst="notchedRightArrow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с вырезом 8"/>
          <p:cNvSpPr/>
          <p:nvPr/>
        </p:nvSpPr>
        <p:spPr>
          <a:xfrm>
            <a:off x="4644008" y="4581128"/>
            <a:ext cx="1008112" cy="576064"/>
          </a:xfrm>
          <a:prstGeom prst="notchedRightArrow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68144" y="2420888"/>
            <a:ext cx="3096344" cy="86409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Метод эмоционального мотивирования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868144" y="3717032"/>
            <a:ext cx="3096344" cy="2304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Метод познавательных игр;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Метод создания ситуации познавательного спора;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Анализ жизненных ситуаций;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Предъявление учебных требований</a:t>
            </a:r>
            <a:endParaRPr lang="ru-RU" sz="1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83568" y="908720"/>
            <a:ext cx="5688632" cy="646331"/>
          </a:xfrm>
          <a:prstGeom prst="rect">
            <a:avLst/>
          </a:prstGeom>
          <a:noFill/>
          <a:ln>
            <a:noFill/>
            <a:headEnd/>
            <a:tailEnd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3600" b="1" i="1" u="sng" dirty="0" smtClean="0">
                <a:ln w="1905">
                  <a:solidFill>
                    <a:srgbClr val="800000"/>
                  </a:solidFill>
                </a:ln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ПРОВЕРОЧНЫЙ  ЭТАП</a:t>
            </a:r>
            <a:endParaRPr lang="ru-RU" sz="3600" b="1" i="1" u="sng" dirty="0">
              <a:ln w="1905">
                <a:solidFill>
                  <a:srgbClr val="800000"/>
                </a:solidFill>
              </a:ln>
              <a:solidFill>
                <a:srgbClr val="8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1520" y="2204864"/>
            <a:ext cx="4392488" cy="3096344"/>
          </a:xfrm>
          <a:prstGeom prst="roundRect">
            <a:avLst>
              <a:gd name="adj" fmla="val 29524"/>
            </a:avLst>
          </a:prstGeom>
          <a:solidFill>
            <a:srgbClr val="92D05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800000"/>
                </a:solidFill>
              </a:rPr>
              <a:t>МЕТОДЫ ОРГАНИЗАЦИИ И ОСУЩЕСТВЛЕНИЯ УЧЕБНО-ПОЗНАВАТЕЛЬНОЙ ДЕЯТЕЛЬНОСТИ</a:t>
            </a:r>
          </a:p>
          <a:p>
            <a:pPr algn="ctr"/>
            <a:endParaRPr lang="ru-RU" sz="2800" b="1" dirty="0">
              <a:solidFill>
                <a:srgbClr val="800000"/>
              </a:solidFill>
            </a:endParaRPr>
          </a:p>
        </p:txBody>
      </p:sp>
      <p:sp>
        <p:nvSpPr>
          <p:cNvPr id="9" name="Стрелка вправо с вырезом 8"/>
          <p:cNvSpPr/>
          <p:nvPr/>
        </p:nvSpPr>
        <p:spPr>
          <a:xfrm>
            <a:off x="4716016" y="3356992"/>
            <a:ext cx="1008112" cy="576064"/>
          </a:xfrm>
          <a:prstGeom prst="notchedRightArrow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796136" y="2780928"/>
            <a:ext cx="3096344" cy="172819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ОПРОС;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РАБОТА С КАРТОЧКАМИ;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ИГРЫ;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ПРОВЕРОЧНЫЕ РАБОТЫ;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ТЕСТИРОВАНИЕ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977</TotalTime>
  <Words>1102</Words>
  <Application>Microsoft Office PowerPoint</Application>
  <PresentationFormat>Экран (4:3)</PresentationFormat>
  <Paragraphs>184</Paragraphs>
  <Slides>22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22</vt:i4>
      </vt:variant>
    </vt:vector>
  </HeadingPairs>
  <TitlesOfParts>
    <vt:vector size="25" baseType="lpstr">
      <vt:lpstr>Тема Office</vt:lpstr>
      <vt:lpstr>1_Оформление по умолчанию</vt:lpstr>
      <vt:lpstr>1_Тема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108</cp:revision>
  <dcterms:created xsi:type="dcterms:W3CDTF">2012-01-30T16:11:56Z</dcterms:created>
  <dcterms:modified xsi:type="dcterms:W3CDTF">2015-04-14T08:52:42Z</dcterms:modified>
</cp:coreProperties>
</file>