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</p:sldMasterIdLst>
  <p:notesMasterIdLst>
    <p:notesMasterId r:id="rId8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02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287" r:id="rId46"/>
    <p:sldId id="288" r:id="rId47"/>
    <p:sldId id="289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290" r:id="rId76"/>
    <p:sldId id="291" r:id="rId77"/>
    <p:sldId id="292" r:id="rId78"/>
    <p:sldId id="293" r:id="rId79"/>
    <p:sldId id="294" r:id="rId80"/>
    <p:sldId id="295" r:id="rId81"/>
    <p:sldId id="296" r:id="rId82"/>
    <p:sldId id="297" r:id="rId83"/>
    <p:sldId id="298" r:id="rId84"/>
    <p:sldId id="299" r:id="rId85"/>
    <p:sldId id="300" r:id="rId86"/>
    <p:sldId id="314" r:id="rId87"/>
    <p:sldId id="301" r:id="rId88"/>
  </p:sldIdLst>
  <p:sldSz cx="9144000" cy="6858000" type="screen4x3"/>
  <p:notesSz cx="6858000" cy="9144000"/>
  <p:defaultTextStyle>
    <a:defPPr>
      <a:defRPr lang="ru-RU"/>
    </a:defPPr>
    <a:lvl1pPr marL="0" algn="l" defTabSz="9134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16" algn="l" defTabSz="9134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32" algn="l" defTabSz="9134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48" algn="l" defTabSz="9134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65" algn="l" defTabSz="9134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580" algn="l" defTabSz="9134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297" algn="l" defTabSz="9134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014" algn="l" defTabSz="9134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728" algn="l" defTabSz="9134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3300"/>
    <a:srgbClr val="333300"/>
  </p:clrMru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6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DCF339-D20D-4C57-8720-47840B855CA4}" type="doc">
      <dgm:prSet loTypeId="urn:microsoft.com/office/officeart/2005/8/layout/radial4" loCatId="relationship" qsTypeId="urn:microsoft.com/office/officeart/2005/8/quickstyle/3d7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EA717ABC-AF20-4DA1-9523-E44F7765C1CE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Профессиональная компетентность педагога </a:t>
          </a:r>
          <a:endParaRPr lang="ru-RU" sz="2200" b="1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62BE6C-2F72-4789-98E7-1AE1D3AEBE39}" type="parTrans" cxnId="{EB39C731-1CEB-40D5-976C-99021BF407C8}">
      <dgm:prSet/>
      <dgm:spPr/>
      <dgm:t>
        <a:bodyPr/>
        <a:lstStyle/>
        <a:p>
          <a:endParaRPr lang="ru-RU"/>
        </a:p>
      </dgm:t>
    </dgm:pt>
    <dgm:pt modelId="{6EA4516D-A1D8-486D-AF11-16C7F23DE175}" type="sibTrans" cxnId="{EB39C731-1CEB-40D5-976C-99021BF407C8}">
      <dgm:prSet/>
      <dgm:spPr/>
      <dgm:t>
        <a:bodyPr/>
        <a:lstStyle/>
        <a:p>
          <a:endParaRPr lang="ru-RU"/>
        </a:p>
      </dgm:t>
    </dgm:pt>
    <dgm:pt modelId="{79CCE717-E7EC-497E-A737-03779000FBAA}">
      <dgm:prSet phldrT="[Текст]" custT="1"/>
      <dgm:spPr/>
      <dgm:t>
        <a:bodyPr/>
        <a:lstStyle/>
        <a:p>
          <a:r>
            <a:rPr lang="ru-RU" sz="2800" dirty="0" smtClean="0">
              <a:latin typeface="+mj-lt"/>
              <a:ea typeface="+mj-ea"/>
              <a:cs typeface="+mj-cs"/>
            </a:rPr>
            <a:t>система теоретических знаний</a:t>
          </a:r>
          <a:endParaRPr lang="ru-RU" sz="2800" dirty="0"/>
        </a:p>
      </dgm:t>
    </dgm:pt>
    <dgm:pt modelId="{DE4CE5CB-141F-485D-B5F2-0C8795A59EAC}" type="parTrans" cxnId="{7A98CDAB-06D0-4935-B025-868C70332AA1}">
      <dgm:prSet/>
      <dgm:spPr/>
      <dgm:t>
        <a:bodyPr/>
        <a:lstStyle/>
        <a:p>
          <a:endParaRPr lang="ru-RU"/>
        </a:p>
      </dgm:t>
    </dgm:pt>
    <dgm:pt modelId="{FD858058-227D-4063-9DED-B778C02FE78E}" type="sibTrans" cxnId="{7A98CDAB-06D0-4935-B025-868C70332AA1}">
      <dgm:prSet/>
      <dgm:spPr/>
      <dgm:t>
        <a:bodyPr/>
        <a:lstStyle/>
        <a:p>
          <a:endParaRPr lang="ru-RU"/>
        </a:p>
      </dgm:t>
    </dgm:pt>
    <dgm:pt modelId="{F3E5A429-D1BF-4090-9A2F-8BF3EB3B2672}">
      <dgm:prSet phldrT="[Текст]" custT="1"/>
      <dgm:spPr/>
      <dgm:t>
        <a:bodyPr/>
        <a:lstStyle/>
        <a:p>
          <a:r>
            <a:rPr lang="ru-RU" sz="2400" dirty="0" smtClean="0">
              <a:latin typeface="+mj-lt"/>
              <a:ea typeface="+mj-ea"/>
              <a:cs typeface="+mj-cs"/>
            </a:rPr>
            <a:t>способность применять знания в конкретных педагогических ситуациях</a:t>
          </a:r>
          <a:endParaRPr lang="ru-RU" sz="2400" dirty="0"/>
        </a:p>
      </dgm:t>
    </dgm:pt>
    <dgm:pt modelId="{B079742A-2685-4706-8787-F10794DD7664}" type="parTrans" cxnId="{B700B0B5-1653-4243-8D6C-963916D4F681}">
      <dgm:prSet/>
      <dgm:spPr/>
      <dgm:t>
        <a:bodyPr/>
        <a:lstStyle/>
        <a:p>
          <a:endParaRPr lang="ru-RU"/>
        </a:p>
      </dgm:t>
    </dgm:pt>
    <dgm:pt modelId="{02765E47-7510-44EC-A81A-E2AD552D959F}" type="sibTrans" cxnId="{B700B0B5-1653-4243-8D6C-963916D4F681}">
      <dgm:prSet/>
      <dgm:spPr/>
      <dgm:t>
        <a:bodyPr/>
        <a:lstStyle/>
        <a:p>
          <a:endParaRPr lang="ru-RU"/>
        </a:p>
      </dgm:t>
    </dgm:pt>
    <dgm:pt modelId="{FFA318BA-148C-4B41-B968-D417047F331E}">
      <dgm:prSet phldrT="[Текст]" custT="1"/>
      <dgm:spPr/>
      <dgm:t>
        <a:bodyPr/>
        <a:lstStyle/>
        <a:p>
          <a:r>
            <a:rPr lang="ru-RU" sz="2400" dirty="0" smtClean="0">
              <a:latin typeface="+mj-lt"/>
              <a:ea typeface="+mj-ea"/>
              <a:cs typeface="+mj-cs"/>
            </a:rPr>
            <a:t>ценностные ориентации педагога</a:t>
          </a:r>
          <a:endParaRPr lang="ru-RU" sz="2400" dirty="0"/>
        </a:p>
      </dgm:t>
    </dgm:pt>
    <dgm:pt modelId="{578DB006-5E8E-4BE4-90D5-1C9C15E614F4}" type="parTrans" cxnId="{A3BC3F99-A04C-4ECF-B312-7FCAD6D23101}">
      <dgm:prSet/>
      <dgm:spPr/>
      <dgm:t>
        <a:bodyPr/>
        <a:lstStyle/>
        <a:p>
          <a:endParaRPr lang="ru-RU"/>
        </a:p>
      </dgm:t>
    </dgm:pt>
    <dgm:pt modelId="{BD05496F-6CC0-4ED9-98FC-390C92205F46}" type="sibTrans" cxnId="{A3BC3F99-A04C-4ECF-B312-7FCAD6D23101}">
      <dgm:prSet/>
      <dgm:spPr/>
      <dgm:t>
        <a:bodyPr/>
        <a:lstStyle/>
        <a:p>
          <a:endParaRPr lang="ru-RU"/>
        </a:p>
      </dgm:t>
    </dgm:pt>
    <dgm:pt modelId="{1FC2611A-1215-4B95-9DA1-DD275855DB63}">
      <dgm:prSet phldrT="[Текст]"/>
      <dgm:spPr/>
      <dgm:t>
        <a:bodyPr/>
        <a:lstStyle/>
        <a:p>
          <a:r>
            <a:rPr lang="ru-RU" dirty="0" smtClean="0">
              <a:latin typeface="+mj-lt"/>
              <a:ea typeface="+mj-ea"/>
              <a:cs typeface="+mj-cs"/>
            </a:rPr>
            <a:t>интегративные показатели культуры</a:t>
          </a:r>
          <a:endParaRPr lang="ru-RU" dirty="0"/>
        </a:p>
      </dgm:t>
    </dgm:pt>
    <dgm:pt modelId="{33BEF407-85B4-4DD1-9E64-E891E349354C}" type="parTrans" cxnId="{7F9779C9-03B5-4A4C-BFB0-300B111BC4AC}">
      <dgm:prSet/>
      <dgm:spPr/>
      <dgm:t>
        <a:bodyPr/>
        <a:lstStyle/>
        <a:p>
          <a:endParaRPr lang="ru-RU"/>
        </a:p>
      </dgm:t>
    </dgm:pt>
    <dgm:pt modelId="{1D3D74F4-F665-46AE-9EE1-8ACE2929E1AD}" type="sibTrans" cxnId="{7F9779C9-03B5-4A4C-BFB0-300B111BC4AC}">
      <dgm:prSet/>
      <dgm:spPr/>
      <dgm:t>
        <a:bodyPr/>
        <a:lstStyle/>
        <a:p>
          <a:endParaRPr lang="ru-RU"/>
        </a:p>
      </dgm:t>
    </dgm:pt>
    <dgm:pt modelId="{F3A3148B-7906-4CDB-9FA5-841C34E0DFD4}" type="pres">
      <dgm:prSet presAssocID="{36DCF339-D20D-4C57-8720-47840B855CA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86333E-9989-437F-8F27-D08FD713EB10}" type="pres">
      <dgm:prSet presAssocID="{EA717ABC-AF20-4DA1-9523-E44F7765C1CE}" presName="centerShape" presStyleLbl="node0" presStyleIdx="0" presStyleCnt="1" custScaleX="153075" custScaleY="107907" custLinFactNeighborX="1820" custLinFactNeighborY="372"/>
      <dgm:spPr/>
      <dgm:t>
        <a:bodyPr/>
        <a:lstStyle/>
        <a:p>
          <a:endParaRPr lang="ru-RU"/>
        </a:p>
      </dgm:t>
    </dgm:pt>
    <dgm:pt modelId="{C95A2927-5ED2-435A-BEEB-33879D978C46}" type="pres">
      <dgm:prSet presAssocID="{DE4CE5CB-141F-485D-B5F2-0C8795A59EAC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B5164A04-833B-42BB-BD7D-D8AE8C2E8D00}" type="pres">
      <dgm:prSet presAssocID="{79CCE717-E7EC-497E-A737-03779000FBAA}" presName="node" presStyleLbl="node1" presStyleIdx="0" presStyleCnt="4" custRadScaleRad="103357" custRadScaleInc="1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64E420-AF02-406B-B55D-5BABEE343ED7}" type="pres">
      <dgm:prSet presAssocID="{B079742A-2685-4706-8787-F10794DD7664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845B0EE1-21E8-4A3A-BC4D-00628207FC58}" type="pres">
      <dgm:prSet presAssocID="{F3E5A429-D1BF-4090-9A2F-8BF3EB3B267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970DFF-C0D9-4D6E-BB52-5AA08858606D}" type="pres">
      <dgm:prSet presAssocID="{578DB006-5E8E-4BE4-90D5-1C9C15E614F4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66D950B6-015E-4B89-AF68-DA5293543958}" type="pres">
      <dgm:prSet presAssocID="{FFA318BA-148C-4B41-B968-D417047F331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B71FC-1060-44F4-B014-9C9608A12502}" type="pres">
      <dgm:prSet presAssocID="{33BEF407-85B4-4DD1-9E64-E891E349354C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9608A2B1-3C4F-4C87-8447-C02367E8A9BD}" type="pres">
      <dgm:prSet presAssocID="{1FC2611A-1215-4B95-9DA1-DD275855DB6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BC81BA-4F39-4E7C-B5DE-8388300C66AF}" type="presOf" srcId="{B079742A-2685-4706-8787-F10794DD7664}" destId="{7364E420-AF02-406B-B55D-5BABEE343ED7}" srcOrd="0" destOrd="0" presId="urn:microsoft.com/office/officeart/2005/8/layout/radial4"/>
    <dgm:cxn modelId="{C9934F06-F0F1-494F-ABFC-81260727CDD1}" type="presOf" srcId="{DE4CE5CB-141F-485D-B5F2-0C8795A59EAC}" destId="{C95A2927-5ED2-435A-BEEB-33879D978C46}" srcOrd="0" destOrd="0" presId="urn:microsoft.com/office/officeart/2005/8/layout/radial4"/>
    <dgm:cxn modelId="{C7B05CF4-295F-4049-A437-58DC51F12F5A}" type="presOf" srcId="{FFA318BA-148C-4B41-B968-D417047F331E}" destId="{66D950B6-015E-4B89-AF68-DA5293543958}" srcOrd="0" destOrd="0" presId="urn:microsoft.com/office/officeart/2005/8/layout/radial4"/>
    <dgm:cxn modelId="{ABF1D381-05E2-419C-B743-413DCC03222C}" type="presOf" srcId="{79CCE717-E7EC-497E-A737-03779000FBAA}" destId="{B5164A04-833B-42BB-BD7D-D8AE8C2E8D00}" srcOrd="0" destOrd="0" presId="urn:microsoft.com/office/officeart/2005/8/layout/radial4"/>
    <dgm:cxn modelId="{EB39C731-1CEB-40D5-976C-99021BF407C8}" srcId="{36DCF339-D20D-4C57-8720-47840B855CA4}" destId="{EA717ABC-AF20-4DA1-9523-E44F7765C1CE}" srcOrd="0" destOrd="0" parTransId="{AD62BE6C-2F72-4789-98E7-1AE1D3AEBE39}" sibTransId="{6EA4516D-A1D8-486D-AF11-16C7F23DE175}"/>
    <dgm:cxn modelId="{287EBC51-7D5C-4D24-B26C-25BFC2B65FB4}" type="presOf" srcId="{578DB006-5E8E-4BE4-90D5-1C9C15E614F4}" destId="{96970DFF-C0D9-4D6E-BB52-5AA08858606D}" srcOrd="0" destOrd="0" presId="urn:microsoft.com/office/officeart/2005/8/layout/radial4"/>
    <dgm:cxn modelId="{C405014B-1771-470C-BAFA-E8159610C334}" type="presOf" srcId="{EA717ABC-AF20-4DA1-9523-E44F7765C1CE}" destId="{BF86333E-9989-437F-8F27-D08FD713EB10}" srcOrd="0" destOrd="0" presId="urn:microsoft.com/office/officeart/2005/8/layout/radial4"/>
    <dgm:cxn modelId="{21394F4B-CC86-49EC-ACB1-F6CE4FDB29FB}" type="presOf" srcId="{33BEF407-85B4-4DD1-9E64-E891E349354C}" destId="{EF3B71FC-1060-44F4-B014-9C9608A12502}" srcOrd="0" destOrd="0" presId="urn:microsoft.com/office/officeart/2005/8/layout/radial4"/>
    <dgm:cxn modelId="{A1D17F1D-FF38-4C35-9A75-013550AECEC4}" type="presOf" srcId="{36DCF339-D20D-4C57-8720-47840B855CA4}" destId="{F3A3148B-7906-4CDB-9FA5-841C34E0DFD4}" srcOrd="0" destOrd="0" presId="urn:microsoft.com/office/officeart/2005/8/layout/radial4"/>
    <dgm:cxn modelId="{D07B59B1-9A88-4C92-AD76-334749CAF3A8}" type="presOf" srcId="{1FC2611A-1215-4B95-9DA1-DD275855DB63}" destId="{9608A2B1-3C4F-4C87-8447-C02367E8A9BD}" srcOrd="0" destOrd="0" presId="urn:microsoft.com/office/officeart/2005/8/layout/radial4"/>
    <dgm:cxn modelId="{B700B0B5-1653-4243-8D6C-963916D4F681}" srcId="{EA717ABC-AF20-4DA1-9523-E44F7765C1CE}" destId="{F3E5A429-D1BF-4090-9A2F-8BF3EB3B2672}" srcOrd="1" destOrd="0" parTransId="{B079742A-2685-4706-8787-F10794DD7664}" sibTransId="{02765E47-7510-44EC-A81A-E2AD552D959F}"/>
    <dgm:cxn modelId="{7F9779C9-03B5-4A4C-BFB0-300B111BC4AC}" srcId="{EA717ABC-AF20-4DA1-9523-E44F7765C1CE}" destId="{1FC2611A-1215-4B95-9DA1-DD275855DB63}" srcOrd="3" destOrd="0" parTransId="{33BEF407-85B4-4DD1-9E64-E891E349354C}" sibTransId="{1D3D74F4-F665-46AE-9EE1-8ACE2929E1AD}"/>
    <dgm:cxn modelId="{A3BC3F99-A04C-4ECF-B312-7FCAD6D23101}" srcId="{EA717ABC-AF20-4DA1-9523-E44F7765C1CE}" destId="{FFA318BA-148C-4B41-B968-D417047F331E}" srcOrd="2" destOrd="0" parTransId="{578DB006-5E8E-4BE4-90D5-1C9C15E614F4}" sibTransId="{BD05496F-6CC0-4ED9-98FC-390C92205F46}"/>
    <dgm:cxn modelId="{6A7FB06C-3D48-4B63-938B-1236A69375AC}" type="presOf" srcId="{F3E5A429-D1BF-4090-9A2F-8BF3EB3B2672}" destId="{845B0EE1-21E8-4A3A-BC4D-00628207FC58}" srcOrd="0" destOrd="0" presId="urn:microsoft.com/office/officeart/2005/8/layout/radial4"/>
    <dgm:cxn modelId="{7A98CDAB-06D0-4935-B025-868C70332AA1}" srcId="{EA717ABC-AF20-4DA1-9523-E44F7765C1CE}" destId="{79CCE717-E7EC-497E-A737-03779000FBAA}" srcOrd="0" destOrd="0" parTransId="{DE4CE5CB-141F-485D-B5F2-0C8795A59EAC}" sibTransId="{FD858058-227D-4063-9DED-B778C02FE78E}"/>
    <dgm:cxn modelId="{61221719-1BAE-4DD7-ACE1-CF2B853F3E02}" type="presParOf" srcId="{F3A3148B-7906-4CDB-9FA5-841C34E0DFD4}" destId="{BF86333E-9989-437F-8F27-D08FD713EB10}" srcOrd="0" destOrd="0" presId="urn:microsoft.com/office/officeart/2005/8/layout/radial4"/>
    <dgm:cxn modelId="{8B03C1C2-E88F-418C-9C1A-0BF021A600F9}" type="presParOf" srcId="{F3A3148B-7906-4CDB-9FA5-841C34E0DFD4}" destId="{C95A2927-5ED2-435A-BEEB-33879D978C46}" srcOrd="1" destOrd="0" presId="urn:microsoft.com/office/officeart/2005/8/layout/radial4"/>
    <dgm:cxn modelId="{30BD9FDF-880A-4427-B9AF-9B967385DC68}" type="presParOf" srcId="{F3A3148B-7906-4CDB-9FA5-841C34E0DFD4}" destId="{B5164A04-833B-42BB-BD7D-D8AE8C2E8D00}" srcOrd="2" destOrd="0" presId="urn:microsoft.com/office/officeart/2005/8/layout/radial4"/>
    <dgm:cxn modelId="{4120F69F-460A-4000-B68D-5C00289B6248}" type="presParOf" srcId="{F3A3148B-7906-4CDB-9FA5-841C34E0DFD4}" destId="{7364E420-AF02-406B-B55D-5BABEE343ED7}" srcOrd="3" destOrd="0" presId="urn:microsoft.com/office/officeart/2005/8/layout/radial4"/>
    <dgm:cxn modelId="{F7FCC042-515D-4367-A40E-3438B869FC7E}" type="presParOf" srcId="{F3A3148B-7906-4CDB-9FA5-841C34E0DFD4}" destId="{845B0EE1-21E8-4A3A-BC4D-00628207FC58}" srcOrd="4" destOrd="0" presId="urn:microsoft.com/office/officeart/2005/8/layout/radial4"/>
    <dgm:cxn modelId="{75A4C217-14EA-420D-A494-D794673762FC}" type="presParOf" srcId="{F3A3148B-7906-4CDB-9FA5-841C34E0DFD4}" destId="{96970DFF-C0D9-4D6E-BB52-5AA08858606D}" srcOrd="5" destOrd="0" presId="urn:microsoft.com/office/officeart/2005/8/layout/radial4"/>
    <dgm:cxn modelId="{F26A6B9E-FEF2-452A-B2D7-85BA6BB85421}" type="presParOf" srcId="{F3A3148B-7906-4CDB-9FA5-841C34E0DFD4}" destId="{66D950B6-015E-4B89-AF68-DA5293543958}" srcOrd="6" destOrd="0" presId="urn:microsoft.com/office/officeart/2005/8/layout/radial4"/>
    <dgm:cxn modelId="{D7A6BD8A-553F-4D29-86AD-8AD6BD1D2B48}" type="presParOf" srcId="{F3A3148B-7906-4CDB-9FA5-841C34E0DFD4}" destId="{EF3B71FC-1060-44F4-B014-9C9608A12502}" srcOrd="7" destOrd="0" presId="urn:microsoft.com/office/officeart/2005/8/layout/radial4"/>
    <dgm:cxn modelId="{FD5C73F6-3EEB-4E52-9B23-47C124EDBBA1}" type="presParOf" srcId="{F3A3148B-7906-4CDB-9FA5-841C34E0DFD4}" destId="{9608A2B1-3C4F-4C87-8447-C02367E8A9B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86333E-9989-437F-8F27-D08FD713EB10}">
      <dsp:nvSpPr>
        <dsp:cNvPr id="0" name=""/>
        <dsp:cNvSpPr/>
      </dsp:nvSpPr>
      <dsp:spPr>
        <a:xfrm>
          <a:off x="2987324" y="3262812"/>
          <a:ext cx="4017123" cy="2831786"/>
        </a:xfrm>
        <a:prstGeom prst="ellipse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Профессиональная компетентность педагога </a:t>
          </a:r>
          <a:endParaRPr lang="ru-RU" sz="2200" b="1" kern="1200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87324" y="3262812"/>
        <a:ext cx="4017123" cy="2831786"/>
      </dsp:txXfrm>
    </dsp:sp>
    <dsp:sp modelId="{C95A2927-5ED2-435A-BEEB-33879D978C46}">
      <dsp:nvSpPr>
        <dsp:cNvPr id="0" name=""/>
        <dsp:cNvSpPr/>
      </dsp:nvSpPr>
      <dsp:spPr>
        <a:xfrm rot="11752929">
          <a:off x="1211152" y="3491628"/>
          <a:ext cx="1853771" cy="747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164A04-833B-42BB-BD7D-D8AE8C2E8D00}">
      <dsp:nvSpPr>
        <dsp:cNvPr id="0" name=""/>
        <dsp:cNvSpPr/>
      </dsp:nvSpPr>
      <dsp:spPr>
        <a:xfrm>
          <a:off x="0" y="2614710"/>
          <a:ext cx="2493070" cy="1994456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+mj-lt"/>
              <a:ea typeface="+mj-ea"/>
              <a:cs typeface="+mj-cs"/>
            </a:rPr>
            <a:t>система теоретических знаний</a:t>
          </a:r>
          <a:endParaRPr lang="ru-RU" sz="2800" kern="1200" dirty="0"/>
        </a:p>
      </dsp:txBody>
      <dsp:txXfrm>
        <a:off x="0" y="2614710"/>
        <a:ext cx="2493070" cy="1994456"/>
      </dsp:txXfrm>
    </dsp:sp>
    <dsp:sp modelId="{7364E420-AF02-406B-B55D-5BABEE343ED7}">
      <dsp:nvSpPr>
        <dsp:cNvPr id="0" name=""/>
        <dsp:cNvSpPr/>
      </dsp:nvSpPr>
      <dsp:spPr>
        <a:xfrm rot="14599649">
          <a:off x="2672938" y="1871893"/>
          <a:ext cx="2201624" cy="747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411127"/>
            <a:satOff val="-38849"/>
            <a:lumOff val="2488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5B0EE1-21E8-4A3A-BC4D-00628207FC58}">
      <dsp:nvSpPr>
        <dsp:cNvPr id="0" name=""/>
        <dsp:cNvSpPr/>
      </dsp:nvSpPr>
      <dsp:spPr>
        <a:xfrm>
          <a:off x="2033071" y="264954"/>
          <a:ext cx="2493070" cy="1994456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400491"/>
            <a:satOff val="-39092"/>
            <a:lumOff val="2955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+mj-lt"/>
              <a:ea typeface="+mj-ea"/>
              <a:cs typeface="+mj-cs"/>
            </a:rPr>
            <a:t>способность применять знания в конкретных педагогических ситуациях</a:t>
          </a:r>
          <a:endParaRPr lang="ru-RU" sz="2400" kern="1200" dirty="0"/>
        </a:p>
      </dsp:txBody>
      <dsp:txXfrm>
        <a:off x="2033071" y="264954"/>
        <a:ext cx="2493070" cy="1994456"/>
      </dsp:txXfrm>
    </dsp:sp>
    <dsp:sp modelId="{96970DFF-C0D9-4D6E-BB52-5AA08858606D}">
      <dsp:nvSpPr>
        <dsp:cNvPr id="0" name=""/>
        <dsp:cNvSpPr/>
      </dsp:nvSpPr>
      <dsp:spPr>
        <a:xfrm rot="17574754">
          <a:off x="4972126" y="1861375"/>
          <a:ext cx="2113022" cy="747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822255"/>
            <a:satOff val="-77698"/>
            <a:lumOff val="497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D950B6-015E-4B89-AF68-DA5293543958}">
      <dsp:nvSpPr>
        <dsp:cNvPr id="0" name=""/>
        <dsp:cNvSpPr/>
      </dsp:nvSpPr>
      <dsp:spPr>
        <a:xfrm>
          <a:off x="5193430" y="264954"/>
          <a:ext cx="2493070" cy="1994456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800983"/>
            <a:satOff val="-78184"/>
            <a:lumOff val="5911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+mj-lt"/>
              <a:ea typeface="+mj-ea"/>
              <a:cs typeface="+mj-cs"/>
            </a:rPr>
            <a:t>ценностные ориентации педагога</a:t>
          </a:r>
          <a:endParaRPr lang="ru-RU" sz="2400" kern="1200" dirty="0"/>
        </a:p>
      </dsp:txBody>
      <dsp:txXfrm>
        <a:off x="5193430" y="264954"/>
        <a:ext cx="2493070" cy="1994456"/>
      </dsp:txXfrm>
    </dsp:sp>
    <dsp:sp modelId="{EF3B71FC-1060-44F4-B014-9C9608A12502}">
      <dsp:nvSpPr>
        <dsp:cNvPr id="0" name=""/>
        <dsp:cNvSpPr/>
      </dsp:nvSpPr>
      <dsp:spPr>
        <a:xfrm rot="20640951">
          <a:off x="6914814" y="3527742"/>
          <a:ext cx="1587273" cy="747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411127"/>
            <a:satOff val="-38849"/>
            <a:lumOff val="2488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08A2B1-3C4F-4C87-8447-C02367E8A9BD}">
      <dsp:nvSpPr>
        <dsp:cNvPr id="0" name=""/>
        <dsp:cNvSpPr/>
      </dsp:nvSpPr>
      <dsp:spPr>
        <a:xfrm>
          <a:off x="7224869" y="2685929"/>
          <a:ext cx="2493070" cy="1994456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400491"/>
            <a:satOff val="-39092"/>
            <a:lumOff val="2955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+mj-lt"/>
              <a:ea typeface="+mj-ea"/>
              <a:cs typeface="+mj-cs"/>
            </a:rPr>
            <a:t>интегративные показатели культуры</a:t>
          </a:r>
          <a:endParaRPr lang="ru-RU" sz="2500" kern="1200" dirty="0"/>
        </a:p>
      </dsp:txBody>
      <dsp:txXfrm>
        <a:off x="7224869" y="2685929"/>
        <a:ext cx="2493070" cy="1994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6D8F1-B159-45D8-9F85-BD3F9392BE8A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7B0B9-6C90-4399-B685-2B06D4C4BE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4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16" algn="l" defTabSz="9134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32" algn="l" defTabSz="9134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48" algn="l" defTabSz="9134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65" algn="l" defTabSz="9134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80" algn="l" defTabSz="9134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97" algn="l" defTabSz="9134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14" algn="l" defTabSz="9134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28" algn="l" defTabSz="9134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26FC4B-77DE-4208-AD7F-CD025E6EBF37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11F4BD-76C5-41EA-964E-5146A3F7A8BA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26FC4B-77DE-4208-AD7F-CD025E6EBF37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26FC4B-77DE-4208-AD7F-CD025E6EBF37}" type="slidenum">
              <a:rPr lang="ru-RU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26FC4B-77DE-4208-AD7F-CD025E6EBF37}" type="slidenum">
              <a:rPr lang="ru-RU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26FC4B-77DE-4208-AD7F-CD025E6EBF37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7FD6-316D-4FFD-98A6-F1503882BCC0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69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7FD6-316D-4FFD-98A6-F1503882BCC0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370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7FD6-316D-4FFD-98A6-F1503882BCC0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120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7FD6-316D-4FFD-98A6-F1503882BCC0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757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26FC4B-77DE-4208-AD7F-CD025E6EBF37}" type="slidenum">
              <a:rPr lang="ru-RU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26FC4B-77DE-4208-AD7F-CD025E6EBF37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BFDA6B-D150-4B64-B447-5E527AE5EA70}" type="slidenum">
              <a:rPr lang="ru-RU" smtClean="0">
                <a:latin typeface="Arial" pitchFamily="34" charset="0"/>
              </a:rPr>
              <a:pPr/>
              <a:t>76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0B040-A48F-4208-B9C0-64D086C6B0A0}" type="slidenum">
              <a:rPr lang="ru-RU" smtClean="0">
                <a:latin typeface="Arial" pitchFamily="34" charset="0"/>
              </a:rPr>
              <a:pPr/>
              <a:t>77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580DFF-19E5-4175-9A4C-D52C0CEC0F2E}" type="slidenum">
              <a:rPr lang="ru-RU" smtClean="0">
                <a:latin typeface="Arial" pitchFamily="34" charset="0"/>
              </a:rPr>
              <a:pPr/>
              <a:t>78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D9B192-97B7-4D85-85B3-4AF2BA881437}" type="slidenum">
              <a:rPr lang="ru-RU" smtClean="0">
                <a:latin typeface="Arial" pitchFamily="34" charset="0"/>
              </a:rPr>
              <a:pPr/>
              <a:t>79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087D00-FD4C-456D-B691-157CBF9BF153}" type="slidenum">
              <a:rPr lang="ru-RU" smtClean="0">
                <a:latin typeface="Arial" pitchFamily="34" charset="0"/>
              </a:rPr>
              <a:pPr/>
              <a:t>80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6E6DED-AEE2-4D53-90A2-B08714FD05C0}" type="slidenum">
              <a:rPr lang="ru-RU" smtClean="0">
                <a:latin typeface="Arial" pitchFamily="34" charset="0"/>
              </a:rPr>
              <a:pPr/>
              <a:t>81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BFDA6B-D150-4B64-B447-5E527AE5EA70}" type="slidenum">
              <a:rPr lang="ru-RU" smtClean="0">
                <a:latin typeface="Arial" pitchFamily="34" charset="0"/>
              </a:rPr>
              <a:pPr/>
              <a:t>82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64375E-D90D-4EF2-B649-B0A80A9273F7}" type="slidenum">
              <a:rPr lang="ru-RU" smtClean="0"/>
              <a:pPr/>
              <a:t>83</a:t>
            </a:fld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26FC4B-77DE-4208-AD7F-CD025E6EBF37}" type="slidenum">
              <a:rPr lang="ru-RU">
                <a:solidFill>
                  <a:prstClr val="black"/>
                </a:solidFill>
              </a:rPr>
              <a:pPr/>
              <a:t>84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8E1C37-4AD5-47B4-B844-582A707D75D2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8E1C37-4AD5-47B4-B844-582A707D75D2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8E1C37-4AD5-47B4-B844-582A707D75D2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8E1C37-4AD5-47B4-B844-582A707D75D2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8E1C37-4AD5-47B4-B844-582A707D75D2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9A5D20-2D8D-4D9A-A4F7-AB31C5C70366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CB6460-34FA-43E8-BAD0-6A7468F18B1E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4306" tIns="52153" rIns="104306" bIns="52153" anchor="ctr"/>
            <a:lstStyle/>
            <a:p>
              <a:pPr algn="ctr"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90"/>
              <a:chOff x="0" y="672"/>
              <a:chExt cx="1806" cy="1990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8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8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8"/>
                <a:ext cx="363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8"/>
                <a:ext cx="368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2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664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532" y="1828608"/>
            <a:ext cx="6020433" cy="2210168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64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532" y="4267712"/>
            <a:ext cx="6020433" cy="1752296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472" y="6248949"/>
            <a:ext cx="2133962" cy="4564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9ED9F-B9B7-42F1-A9EB-5FB625B5C8B7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D3E1D-7CC1-4F4E-A2F9-061448FB5B89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943" y="457872"/>
            <a:ext cx="2056586" cy="5409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474" y="457872"/>
            <a:ext cx="6042153" cy="5409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2407-28BE-49A4-8E85-63D6C91DBD4F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78" y="457872"/>
            <a:ext cx="8229057" cy="13707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478" y="1981232"/>
            <a:ext cx="8229057" cy="388615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C48C9-F9F4-4E7A-ADD6-4A7B15558E56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4306" tIns="52153" rIns="104306" bIns="52153" anchor="ctr"/>
            <a:lstStyle/>
            <a:p>
              <a:pPr algn="ctr"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90"/>
              <a:chOff x="0" y="672"/>
              <a:chExt cx="1806" cy="1990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8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8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8"/>
                <a:ext cx="363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8"/>
                <a:ext cx="368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91369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dirty="0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664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532" y="1828608"/>
            <a:ext cx="6020433" cy="2210168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64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532" y="4267712"/>
            <a:ext cx="6020433" cy="1752296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472" y="6248946"/>
            <a:ext cx="2133962" cy="4564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9ED9F-B9B7-42F1-A9EB-5FB625B5C8B7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E2B47-3637-4662-BB7E-D51E48444738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84" y="4407381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84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525" indent="0">
              <a:buNone/>
              <a:defRPr sz="1600"/>
            </a:lvl2pPr>
            <a:lvl3pPr marL="801046" indent="0">
              <a:buNone/>
              <a:defRPr sz="1400"/>
            </a:lvl3pPr>
            <a:lvl4pPr marL="1201571" indent="0">
              <a:buNone/>
              <a:defRPr sz="1200"/>
            </a:lvl4pPr>
            <a:lvl5pPr marL="1602094" indent="0">
              <a:buNone/>
              <a:defRPr sz="1200"/>
            </a:lvl5pPr>
            <a:lvl6pPr marL="2002619" indent="0">
              <a:buNone/>
              <a:defRPr sz="1200"/>
            </a:lvl6pPr>
            <a:lvl7pPr marL="2403143" indent="0">
              <a:buNone/>
              <a:defRPr sz="1200"/>
            </a:lvl7pPr>
            <a:lvl8pPr marL="2803666" indent="0">
              <a:buNone/>
              <a:defRPr sz="1200"/>
            </a:lvl8pPr>
            <a:lvl9pPr marL="320418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2FA69-1B5F-42E1-91A2-860BB706CAA7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474" y="1981232"/>
            <a:ext cx="4049369" cy="38861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159" y="1981232"/>
            <a:ext cx="4049370" cy="38861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E8633-D3C4-4B38-8CAD-80ED4D9939CF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75" y="275015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25" indent="0">
              <a:buNone/>
              <a:defRPr sz="1800" b="1"/>
            </a:lvl2pPr>
            <a:lvl3pPr marL="801046" indent="0">
              <a:buNone/>
              <a:defRPr sz="1600" b="1"/>
            </a:lvl3pPr>
            <a:lvl4pPr marL="1201571" indent="0">
              <a:buNone/>
              <a:defRPr sz="1400" b="1"/>
            </a:lvl4pPr>
            <a:lvl5pPr marL="1602094" indent="0">
              <a:buNone/>
              <a:defRPr sz="1400" b="1"/>
            </a:lvl5pPr>
            <a:lvl6pPr marL="2002619" indent="0">
              <a:buNone/>
              <a:defRPr sz="1400" b="1"/>
            </a:lvl6pPr>
            <a:lvl7pPr marL="2403143" indent="0">
              <a:buNone/>
              <a:defRPr sz="1400" b="1"/>
            </a:lvl7pPr>
            <a:lvl8pPr marL="2803666" indent="0">
              <a:buNone/>
              <a:defRPr sz="1400" b="1"/>
            </a:lvl8pPr>
            <a:lvl9pPr marL="3204189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25" indent="0">
              <a:buNone/>
              <a:defRPr sz="1800" b="1"/>
            </a:lvl2pPr>
            <a:lvl3pPr marL="801046" indent="0">
              <a:buNone/>
              <a:defRPr sz="1600" b="1"/>
            </a:lvl3pPr>
            <a:lvl4pPr marL="1201571" indent="0">
              <a:buNone/>
              <a:defRPr sz="1400" b="1"/>
            </a:lvl4pPr>
            <a:lvl5pPr marL="1602094" indent="0">
              <a:buNone/>
              <a:defRPr sz="1400" b="1"/>
            </a:lvl5pPr>
            <a:lvl6pPr marL="2002619" indent="0">
              <a:buNone/>
              <a:defRPr sz="1400" b="1"/>
            </a:lvl6pPr>
            <a:lvl7pPr marL="2403143" indent="0">
              <a:buNone/>
              <a:defRPr sz="1400" b="1"/>
            </a:lvl7pPr>
            <a:lvl8pPr marL="2803666" indent="0">
              <a:buNone/>
              <a:defRPr sz="1400" b="1"/>
            </a:lvl8pPr>
            <a:lvl9pPr marL="3204189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865F1-BDC3-4A99-9244-F18A3EAF0469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5B01B-85B4-40B0-8EB2-EC17EF6D1F4C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054E5-88AE-46C2-9AB8-0B7B69D99D74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E2B47-3637-4662-BB7E-D51E48444738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75" y="273575"/>
            <a:ext cx="3008181" cy="116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475" y="1435533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400525" indent="0">
              <a:buNone/>
              <a:defRPr sz="1100"/>
            </a:lvl2pPr>
            <a:lvl3pPr marL="801046" indent="0">
              <a:buNone/>
              <a:defRPr sz="900"/>
            </a:lvl3pPr>
            <a:lvl4pPr marL="1201571" indent="0">
              <a:buNone/>
              <a:defRPr sz="800"/>
            </a:lvl4pPr>
            <a:lvl5pPr marL="1602094" indent="0">
              <a:buNone/>
              <a:defRPr sz="800"/>
            </a:lvl5pPr>
            <a:lvl6pPr marL="2002619" indent="0">
              <a:buNone/>
              <a:defRPr sz="800"/>
            </a:lvl6pPr>
            <a:lvl7pPr marL="2403143" indent="0">
              <a:buNone/>
              <a:defRPr sz="800"/>
            </a:lvl7pPr>
            <a:lvl8pPr marL="2803666" indent="0">
              <a:buNone/>
              <a:defRPr sz="800"/>
            </a:lvl8pPr>
            <a:lvl9pPr marL="320418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32B28-FD72-40BD-BD83-60CC41249E71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80" y="4800456"/>
            <a:ext cx="5486943" cy="5673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80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400525" indent="0">
              <a:buNone/>
              <a:defRPr sz="2500"/>
            </a:lvl2pPr>
            <a:lvl3pPr marL="801046" indent="0">
              <a:buNone/>
              <a:defRPr sz="2100"/>
            </a:lvl3pPr>
            <a:lvl4pPr marL="1201571" indent="0">
              <a:buNone/>
              <a:defRPr sz="1800"/>
            </a:lvl4pPr>
            <a:lvl5pPr marL="1602094" indent="0">
              <a:buNone/>
              <a:defRPr sz="1800"/>
            </a:lvl5pPr>
            <a:lvl6pPr marL="2002619" indent="0">
              <a:buNone/>
              <a:defRPr sz="1800"/>
            </a:lvl6pPr>
            <a:lvl7pPr marL="2403143" indent="0">
              <a:buNone/>
              <a:defRPr sz="1800"/>
            </a:lvl7pPr>
            <a:lvl8pPr marL="2803666" indent="0">
              <a:buNone/>
              <a:defRPr sz="1800"/>
            </a:lvl8pPr>
            <a:lvl9pPr marL="3204189" indent="0">
              <a:buNone/>
              <a:defRPr sz="1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80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400525" indent="0">
              <a:buNone/>
              <a:defRPr sz="1100"/>
            </a:lvl2pPr>
            <a:lvl3pPr marL="801046" indent="0">
              <a:buNone/>
              <a:defRPr sz="900"/>
            </a:lvl3pPr>
            <a:lvl4pPr marL="1201571" indent="0">
              <a:buNone/>
              <a:defRPr sz="800"/>
            </a:lvl4pPr>
            <a:lvl5pPr marL="1602094" indent="0">
              <a:buNone/>
              <a:defRPr sz="800"/>
            </a:lvl5pPr>
            <a:lvl6pPr marL="2002619" indent="0">
              <a:buNone/>
              <a:defRPr sz="800"/>
            </a:lvl6pPr>
            <a:lvl7pPr marL="2403143" indent="0">
              <a:buNone/>
              <a:defRPr sz="800"/>
            </a:lvl7pPr>
            <a:lvl8pPr marL="2803666" indent="0">
              <a:buNone/>
              <a:defRPr sz="800"/>
            </a:lvl8pPr>
            <a:lvl9pPr marL="320418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246E8-8EFD-442C-9E7F-E0A2B67DF302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D3E1D-7CC1-4F4E-A2F9-061448FB5B89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943" y="457872"/>
            <a:ext cx="2056586" cy="5409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474" y="457872"/>
            <a:ext cx="6042153" cy="5409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2407-28BE-49A4-8E85-63D6C91DBD4F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75" y="457872"/>
            <a:ext cx="8229057" cy="13707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475" y="1981232"/>
            <a:ext cx="8229057" cy="388615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C48C9-F9F4-4E7A-ADD6-4A7B15558E56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19672" y="1670943"/>
            <a:ext cx="6048672" cy="175805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>
              <a:defRPr lang="ru-RU" sz="5400" b="1" kern="1200" cap="none" spc="50" dirty="0">
                <a:ln w="11430"/>
                <a:solidFill>
                  <a:srgbClr val="F4433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ulim" pitchFamily="34" charset="-127"/>
                <a:ea typeface="Gulim" pitchFamily="34" charset="-127"/>
                <a:cs typeface="Arabic Typesetting" pitchFamily="66" charset="-78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043608" y="5179640"/>
            <a:ext cx="7128792" cy="553616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87" y="4407384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87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312" indent="0">
              <a:buNone/>
              <a:defRPr sz="1600"/>
            </a:lvl2pPr>
            <a:lvl3pPr marL="800621" indent="0">
              <a:buNone/>
              <a:defRPr sz="1400"/>
            </a:lvl3pPr>
            <a:lvl4pPr marL="1200935" indent="0">
              <a:buNone/>
              <a:defRPr sz="1200"/>
            </a:lvl4pPr>
            <a:lvl5pPr marL="1601246" indent="0">
              <a:buNone/>
              <a:defRPr sz="1200"/>
            </a:lvl5pPr>
            <a:lvl6pPr marL="2001559" indent="0">
              <a:buNone/>
              <a:defRPr sz="1200"/>
            </a:lvl6pPr>
            <a:lvl7pPr marL="2401871" indent="0">
              <a:buNone/>
              <a:defRPr sz="1200"/>
            </a:lvl7pPr>
            <a:lvl8pPr marL="2802182" indent="0">
              <a:buNone/>
              <a:defRPr sz="1200"/>
            </a:lvl8pPr>
            <a:lvl9pPr marL="320249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2FA69-1B5F-42E1-91A2-860BB706CAA7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827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715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902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82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474" y="1981232"/>
            <a:ext cx="4049369" cy="38861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159" y="1981232"/>
            <a:ext cx="4049370" cy="38861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E8633-D3C4-4B38-8CAD-80ED4D9939CF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135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227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607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002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3944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3086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97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78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312" indent="0">
              <a:buNone/>
              <a:defRPr sz="1800" b="1"/>
            </a:lvl2pPr>
            <a:lvl3pPr marL="800621" indent="0">
              <a:buNone/>
              <a:defRPr sz="1600" b="1"/>
            </a:lvl3pPr>
            <a:lvl4pPr marL="1200935" indent="0">
              <a:buNone/>
              <a:defRPr sz="1400" b="1"/>
            </a:lvl4pPr>
            <a:lvl5pPr marL="1601246" indent="0">
              <a:buNone/>
              <a:defRPr sz="1400" b="1"/>
            </a:lvl5pPr>
            <a:lvl6pPr marL="2001559" indent="0">
              <a:buNone/>
              <a:defRPr sz="1400" b="1"/>
            </a:lvl6pPr>
            <a:lvl7pPr marL="2401871" indent="0">
              <a:buNone/>
              <a:defRPr sz="1400" b="1"/>
            </a:lvl7pPr>
            <a:lvl8pPr marL="2802182" indent="0">
              <a:buNone/>
              <a:defRPr sz="1400" b="1"/>
            </a:lvl8pPr>
            <a:lvl9pPr marL="320249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312" indent="0">
              <a:buNone/>
              <a:defRPr sz="1800" b="1"/>
            </a:lvl2pPr>
            <a:lvl3pPr marL="800621" indent="0">
              <a:buNone/>
              <a:defRPr sz="1600" b="1"/>
            </a:lvl3pPr>
            <a:lvl4pPr marL="1200935" indent="0">
              <a:buNone/>
              <a:defRPr sz="1400" b="1"/>
            </a:lvl4pPr>
            <a:lvl5pPr marL="1601246" indent="0">
              <a:buNone/>
              <a:defRPr sz="1400" b="1"/>
            </a:lvl5pPr>
            <a:lvl6pPr marL="2001559" indent="0">
              <a:buNone/>
              <a:defRPr sz="1400" b="1"/>
            </a:lvl6pPr>
            <a:lvl7pPr marL="2401871" indent="0">
              <a:buNone/>
              <a:defRPr sz="1400" b="1"/>
            </a:lvl7pPr>
            <a:lvl8pPr marL="2802182" indent="0">
              <a:buNone/>
              <a:defRPr sz="1400" b="1"/>
            </a:lvl8pPr>
            <a:lvl9pPr marL="320249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865F1-BDC3-4A99-9244-F18A3EAF0469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5B01B-85B4-40B0-8EB2-EC17EF6D1F4C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054E5-88AE-46C2-9AB8-0B7B69D99D74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78" y="273576"/>
            <a:ext cx="3008181" cy="116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478" y="1435536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400312" indent="0">
              <a:buNone/>
              <a:defRPr sz="1100"/>
            </a:lvl2pPr>
            <a:lvl3pPr marL="800621" indent="0">
              <a:buNone/>
              <a:defRPr sz="900"/>
            </a:lvl3pPr>
            <a:lvl4pPr marL="1200935" indent="0">
              <a:buNone/>
              <a:defRPr sz="800"/>
            </a:lvl4pPr>
            <a:lvl5pPr marL="1601246" indent="0">
              <a:buNone/>
              <a:defRPr sz="800"/>
            </a:lvl5pPr>
            <a:lvl6pPr marL="2001559" indent="0">
              <a:buNone/>
              <a:defRPr sz="800"/>
            </a:lvl6pPr>
            <a:lvl7pPr marL="2401871" indent="0">
              <a:buNone/>
              <a:defRPr sz="800"/>
            </a:lvl7pPr>
            <a:lvl8pPr marL="2802182" indent="0">
              <a:buNone/>
              <a:defRPr sz="800"/>
            </a:lvl8pPr>
            <a:lvl9pPr marL="320249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32B28-FD72-40BD-BD83-60CC41249E71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83" y="4800456"/>
            <a:ext cx="5486943" cy="5673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83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400312" indent="0">
              <a:buNone/>
              <a:defRPr sz="2500"/>
            </a:lvl2pPr>
            <a:lvl3pPr marL="800621" indent="0">
              <a:buNone/>
              <a:defRPr sz="2100"/>
            </a:lvl3pPr>
            <a:lvl4pPr marL="1200935" indent="0">
              <a:buNone/>
              <a:defRPr sz="1800"/>
            </a:lvl4pPr>
            <a:lvl5pPr marL="1601246" indent="0">
              <a:buNone/>
              <a:defRPr sz="1800"/>
            </a:lvl5pPr>
            <a:lvl6pPr marL="2001559" indent="0">
              <a:buNone/>
              <a:defRPr sz="1800"/>
            </a:lvl6pPr>
            <a:lvl7pPr marL="2401871" indent="0">
              <a:buNone/>
              <a:defRPr sz="1800"/>
            </a:lvl7pPr>
            <a:lvl8pPr marL="2802182" indent="0">
              <a:buNone/>
              <a:defRPr sz="1800"/>
            </a:lvl8pPr>
            <a:lvl9pPr marL="3202493" indent="0">
              <a:buNone/>
              <a:defRPr sz="1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83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400312" indent="0">
              <a:buNone/>
              <a:defRPr sz="1100"/>
            </a:lvl2pPr>
            <a:lvl3pPr marL="800621" indent="0">
              <a:buNone/>
              <a:defRPr sz="900"/>
            </a:lvl3pPr>
            <a:lvl4pPr marL="1200935" indent="0">
              <a:buNone/>
              <a:defRPr sz="800"/>
            </a:lvl4pPr>
            <a:lvl5pPr marL="1601246" indent="0">
              <a:buNone/>
              <a:defRPr sz="800"/>
            </a:lvl5pPr>
            <a:lvl6pPr marL="2001559" indent="0">
              <a:buNone/>
              <a:defRPr sz="800"/>
            </a:lvl6pPr>
            <a:lvl7pPr marL="2401871" indent="0">
              <a:buNone/>
              <a:defRPr sz="800"/>
            </a:lvl7pPr>
            <a:lvl8pPr marL="2802182" indent="0">
              <a:buNone/>
              <a:defRPr sz="800"/>
            </a:lvl8pPr>
            <a:lvl9pPr marL="320249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246E8-8EFD-442C-9E7F-E0A2B67DF302}" type="slidenum">
              <a:rPr lang="ru-RU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573" y="6248949"/>
            <a:ext cx="2896867" cy="45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8" tIns="45664" rIns="91328" bIns="45664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67" y="6248949"/>
            <a:ext cx="2133962" cy="45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8" tIns="45664" rIns="91328" bIns="4566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42B676-D9CF-4967-B195-8D0CF5911B53}" type="slidenum">
              <a:rPr lang="ru-RU">
                <a:solidFill>
                  <a:srgbClr val="00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33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7"/>
            <a:ext cx="9144000" cy="545703"/>
            <a:chOff x="0" y="0"/>
            <a:chExt cx="5760" cy="344"/>
          </a:xfrm>
        </p:grpSpPr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4306" tIns="52153" rIns="104306" bIns="52153" anchor="ctr"/>
            <a:lstStyle/>
            <a:p>
              <a:pPr algn="ctr"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560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560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6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333300"/>
                </a:solidFill>
              </a:endParaRPr>
            </a:p>
          </p:txBody>
        </p:sp>
        <p:sp>
          <p:nvSpPr>
            <p:cNvPr id="2560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333300"/>
                </a:solidFill>
              </a:endParaRPr>
            </a:p>
          </p:txBody>
        </p:sp>
        <p:sp>
          <p:nvSpPr>
            <p:cNvPr id="2560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669900"/>
                </a:solidFill>
              </a:endParaRPr>
            </a:p>
          </p:txBody>
        </p:sp>
        <p:sp>
          <p:nvSpPr>
            <p:cNvPr id="2561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333300"/>
                </a:solidFill>
              </a:endParaRPr>
            </a:p>
          </p:txBody>
        </p:sp>
        <p:sp>
          <p:nvSpPr>
            <p:cNvPr id="2561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561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6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669900"/>
                </a:solidFill>
              </a:endParaRPr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669900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478" y="457872"/>
            <a:ext cx="8229057" cy="137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8" tIns="45664" rIns="91328" bIns="456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78" y="1981232"/>
            <a:ext cx="8229057" cy="388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8" tIns="45664" rIns="91328" bIns="456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1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472" y="6244631"/>
            <a:ext cx="2133962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8" tIns="45664" rIns="91328" bIns="4566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wheel spokes="8"/>
  </p:transition>
  <p:txStyles>
    <p:titleStyle>
      <a:lvl1pPr algn="l" defTabSz="91321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21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defTabSz="91321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defTabSz="91321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defTabSz="91321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00312" algn="l" defTabSz="91321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800621" algn="l" defTabSz="91321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200935" algn="l" defTabSz="91321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601246" algn="l" defTabSz="91321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1932" indent="-341932" algn="l" defTabSz="913212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44" indent="-284946" algn="l" defTabSz="913212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1168" indent="-227955" algn="l" defTabSz="913212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598467" indent="-227955" algn="l" defTabSz="913212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4378" indent="-227955" algn="l" defTabSz="913212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454692" indent="-227955" algn="l" defTabSz="913212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855002" indent="-227955" algn="l" defTabSz="913212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255311" indent="-227955" algn="l" defTabSz="913212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655624" indent="-227955" algn="l" defTabSz="913212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006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312" algn="l" defTabSz="8006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0621" algn="l" defTabSz="8006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935" algn="l" defTabSz="8006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1246" algn="l" defTabSz="8006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559" algn="l" defTabSz="8006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1871" algn="l" defTabSz="8006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2182" algn="l" defTabSz="8006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2493" algn="l" defTabSz="8006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570" y="6248946"/>
            <a:ext cx="2896867" cy="45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</a:bodyPr>
          <a:lstStyle>
            <a:lvl1pPr algn="ctr" defTabSz="913916" fontAlgn="base">
              <a:spcBef>
                <a:spcPct val="0"/>
              </a:spcBef>
              <a:spcAft>
                <a:spcPct val="0"/>
              </a:spcAft>
              <a:defRPr sz="1200"/>
            </a:lvl1pPr>
          </a:lstStyle>
          <a:p>
            <a:pPr>
              <a:defRPr/>
            </a:pPr>
            <a:endParaRPr lang="ru-RU" dirty="0">
              <a:solidFill>
                <a:srgbClr val="0033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67" y="6248946"/>
            <a:ext cx="2133962" cy="45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</a:bodyPr>
          <a:lstStyle>
            <a:lvl1pPr algn="r" defTabSz="913916" fontAlgn="base">
              <a:spcBef>
                <a:spcPct val="0"/>
              </a:spcBef>
              <a:spcAft>
                <a:spcPct val="0"/>
              </a:spcAft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6F42B676-D9CF-4967-B195-8D0CF5911B53}" type="slidenum">
              <a:rPr lang="ru-RU" smtClean="0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3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4"/>
            <a:ext cx="9144000" cy="545703"/>
            <a:chOff x="0" y="0"/>
            <a:chExt cx="5760" cy="344"/>
          </a:xfrm>
        </p:grpSpPr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4306" tIns="52153" rIns="104306" bIns="52153" anchor="ctr"/>
            <a:lstStyle/>
            <a:p>
              <a:pPr algn="ctr"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560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560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6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333300"/>
                </a:solidFill>
              </a:endParaRPr>
            </a:p>
          </p:txBody>
        </p:sp>
        <p:sp>
          <p:nvSpPr>
            <p:cNvPr id="2560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333300"/>
                </a:solidFill>
              </a:endParaRPr>
            </a:p>
          </p:txBody>
        </p:sp>
        <p:sp>
          <p:nvSpPr>
            <p:cNvPr id="2560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669900"/>
                </a:solidFill>
              </a:endParaRPr>
            </a:p>
          </p:txBody>
        </p:sp>
        <p:sp>
          <p:nvSpPr>
            <p:cNvPr id="2561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333300"/>
                </a:solidFill>
              </a:endParaRPr>
            </a:p>
          </p:txBody>
        </p:sp>
        <p:sp>
          <p:nvSpPr>
            <p:cNvPr id="2561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561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6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669900"/>
                </a:solidFill>
              </a:endParaRPr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9136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669900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475" y="457872"/>
            <a:ext cx="8229057" cy="137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75" y="1981232"/>
            <a:ext cx="8229057" cy="388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1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472" y="6244628"/>
            <a:ext cx="2133962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</a:bodyPr>
          <a:lstStyle>
            <a:lvl1pPr defTabSz="913916" fontAlgn="base">
              <a:spcBef>
                <a:spcPct val="0"/>
              </a:spcBef>
              <a:spcAft>
                <a:spcPct val="0"/>
              </a:spcAft>
              <a:defRPr sz="1200"/>
            </a:lvl1pPr>
          </a:lstStyle>
          <a:p>
            <a:pPr>
              <a:defRPr/>
            </a:pPr>
            <a:endParaRPr lang="ru-RU" dirty="0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heel spokes="8"/>
  </p:transition>
  <p:txStyles>
    <p:titleStyle>
      <a:lvl1pPr algn="l" defTabSz="9136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6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defTabSz="9136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defTabSz="9136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defTabSz="9136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00525" algn="l" defTabSz="9136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801046" algn="l" defTabSz="9136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201571" algn="l" defTabSz="9136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602094" algn="l" defTabSz="9136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114" indent="-342114" algn="l" defTabSz="91369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37" indent="-285096" algn="l" defTabSz="91369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1772" indent="-228076" algn="l" defTabSz="91369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599314" indent="-228076" algn="l" defTabSz="91369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5465" indent="-228076" algn="l" defTabSz="91369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455991" indent="-228076" algn="l" defTabSz="91369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856513" indent="-228076" algn="l" defTabSz="91369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257036" indent="-228076" algn="l" defTabSz="91369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657559" indent="-228076" algn="l" defTabSz="91369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010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525" algn="l" defTabSz="8010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046" algn="l" defTabSz="8010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571" algn="l" defTabSz="8010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94" algn="l" defTabSz="8010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2619" algn="l" defTabSz="8010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3143" algn="l" defTabSz="8010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3666" algn="l" defTabSz="8010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4189" algn="l" defTabSz="8010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4800" b="1" kern="1200" cap="none" spc="50" dirty="0" smtClean="0">
          <a:ln w="11430"/>
          <a:solidFill>
            <a:srgbClr val="F44330"/>
          </a:soli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Gulim" pitchFamily="34" charset="-127"/>
          <a:ea typeface="Gulim" pitchFamily="34" charset="-127"/>
          <a:cs typeface="Arabic Typesetting" pitchFamily="66" charset="-7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115000"/>
        <a:buFont typeface="Wingdings" pitchFamily="2" charset="2"/>
        <a:buChar char="§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85000"/>
        <a:buFont typeface="Courier New" pitchFamily="49" charset="0"/>
        <a:buChar char="o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0453E82-0D49-499D-BDB6-7FE5A1EFE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ACD5156-E1D0-4237-B9E2-00A11E0A78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783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742" y="332662"/>
            <a:ext cx="6714721" cy="485229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sz="3600" b="1" u="sng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СОВЕТ</a:t>
            </a:r>
            <a:endParaRPr lang="ru-RU" sz="3600" b="1" u="sng" dirty="0" smtClean="0">
              <a:solidFill>
                <a:srgbClr val="33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9757" y="1484784"/>
            <a:ext cx="6804249" cy="2875222"/>
          </a:xfrm>
          <a:prstGeom prst="rect">
            <a:avLst/>
          </a:prstGeom>
          <a:noFill/>
        </p:spPr>
        <p:txBody>
          <a:bodyPr wrap="square" lIns="80049" tIns="40025" rIns="80049" bIns="4002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900" cmpd="sng">
                  <a:solidFill>
                    <a:srgbClr val="CCCC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CCCC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CCCC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Педагогическое мастерство педагога дополнительного образования</a:t>
            </a:r>
          </a:p>
        </p:txBody>
      </p:sp>
      <p:pic>
        <p:nvPicPr>
          <p:cNvPr id="8" name="Рисунок 7" descr="общест.деятел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52536" y="1052741"/>
            <a:ext cx="3094716" cy="6125917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318926"/>
            <a:ext cx="8892480" cy="1188912"/>
          </a:xfrm>
          <a:prstGeom prst="rect">
            <a:avLst/>
          </a:prstGeom>
        </p:spPr>
        <p:txBody>
          <a:bodyPr wrap="square" lIns="80133" tIns="40067" rIns="80133" bIns="4006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4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Способы совершенствования профессионального мастерства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077652"/>
          </a:xfrm>
        </p:spPr>
        <p:txBody>
          <a:bodyPr/>
          <a:lstStyle/>
          <a:p>
            <a:pPr>
              <a:defRPr/>
            </a:pP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Самообразовательная работа и повышение квалификации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семинаров, конференций, занятий коллег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Дискуссии, совещания, обмен опытом с коллегами в учреждении, в районе и в Интернете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Систематическое прохождение курсов повышения квалификации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</p:txBody>
      </p:sp>
      <p:pic>
        <p:nvPicPr>
          <p:cNvPr id="5" name="Picture 8" descr="AMORGA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3524" y="4519028"/>
            <a:ext cx="1570477" cy="23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9512" y="1844824"/>
            <a:ext cx="8712968" cy="4077652"/>
          </a:xfrm>
        </p:spPr>
        <p:txBody>
          <a:bodyPr/>
          <a:lstStyle/>
          <a:p>
            <a:pPr>
              <a:defRPr/>
            </a:pPr>
            <a:r>
              <a:rPr lang="ru-RU" sz="3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открытых занятий для анализа со стороны коллег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sz="3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современных педагогических технологий 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sz="3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профессиональных конкурсах 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sz="3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Помещение своих разработок на сайтах в Интернете.</a:t>
            </a:r>
            <a:endParaRPr lang="ru-RU" sz="36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36" descr="MCj0359099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924944"/>
            <a:ext cx="1619672" cy="21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1" y="476672"/>
            <a:ext cx="8892480" cy="1188912"/>
          </a:xfrm>
          <a:prstGeom prst="rect">
            <a:avLst/>
          </a:prstGeom>
        </p:spPr>
        <p:txBody>
          <a:bodyPr wrap="square" lIns="80133" tIns="40067" rIns="80133" bIns="4006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4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Способы совершенствования профессионального мастерства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491880" y="5733256"/>
            <a:ext cx="5400600" cy="852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24" tIns="45712" rIns="91424" bIns="45712" rtlCol="0">
            <a:normAutofit fontScale="85000" lnSpcReduction="20000"/>
          </a:bodyPr>
          <a:lstStyle/>
          <a:p>
            <a:pPr marL="342839" indent="-342839" algn="r" defTabSz="914239">
              <a:spcBef>
                <a:spcPct val="20000"/>
              </a:spcBef>
              <a:defRPr/>
            </a:pPr>
            <a:r>
              <a:rPr lang="ru-RU" sz="3200" b="1" i="1" dirty="0">
                <a:solidFill>
                  <a:srgbClr val="333300"/>
                </a:solidFill>
              </a:rPr>
              <a:t>Кузьмищева Е.А., </a:t>
            </a:r>
          </a:p>
          <a:p>
            <a:pPr marL="342839" indent="-342839" algn="r" defTabSz="914239">
              <a:spcBef>
                <a:spcPct val="20000"/>
              </a:spcBef>
              <a:defRPr/>
            </a:pPr>
            <a:r>
              <a:rPr lang="ru-RU" sz="3200" b="1" i="1" dirty="0">
                <a:solidFill>
                  <a:srgbClr val="333300"/>
                </a:solidFill>
              </a:rPr>
              <a:t>методист </a:t>
            </a:r>
            <a:r>
              <a:rPr lang="en-US" sz="3200" b="1" i="1" dirty="0">
                <a:solidFill>
                  <a:srgbClr val="333300"/>
                </a:solidFill>
              </a:rPr>
              <a:t>I</a:t>
            </a:r>
            <a:r>
              <a:rPr lang="ru-RU" sz="3200" b="1" i="1" dirty="0">
                <a:solidFill>
                  <a:srgbClr val="333300"/>
                </a:solidFill>
              </a:rPr>
              <a:t> кв.категории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764704"/>
            <a:ext cx="8424936" cy="4701515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Самооценка профессиональной деятельности как составляющая личностного роста педагога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вырезанными соседними углами 5"/>
          <p:cNvSpPr/>
          <p:nvPr/>
        </p:nvSpPr>
        <p:spPr bwMode="auto">
          <a:xfrm>
            <a:off x="179513" y="548680"/>
            <a:ext cx="8784976" cy="5832648"/>
          </a:xfrm>
          <a:prstGeom prst="snip2SameRect">
            <a:avLst>
              <a:gd name="adj1" fmla="val 11528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1042804" fontAlgn="base">
              <a:spcBef>
                <a:spcPct val="0"/>
              </a:spcBef>
              <a:spcAft>
                <a:spcPct val="0"/>
              </a:spcAft>
            </a:pPr>
            <a:endParaRPr lang="ru-RU" sz="21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764705"/>
            <a:ext cx="8424936" cy="1200312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rgbClr val="002A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rgbClr val="FFFFFF"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Квалификация педагогов </a:t>
            </a:r>
          </a:p>
          <a:p>
            <a:pPr algn="ctr"/>
            <a:r>
              <a:rPr lang="ru-RU" sz="3600" b="1" cap="all" dirty="0" err="1">
                <a:ln w="9000" cmpd="sng">
                  <a:solidFill>
                    <a:srgbClr val="002A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rgbClr val="FFFFFF"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Цртдю</a:t>
            </a:r>
            <a:r>
              <a:rPr lang="ru-RU" sz="3600" b="1" cap="all" dirty="0">
                <a:ln w="9000" cmpd="sng">
                  <a:solidFill>
                    <a:srgbClr val="002A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rgbClr val="FFFFFF"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 «созвездие»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2348880"/>
          <a:ext cx="8568954" cy="3363848"/>
        </p:xfrm>
        <a:graphic>
          <a:graphicData uri="http://schemas.openxmlformats.org/drawingml/2006/table">
            <a:tbl>
              <a:tblPr/>
              <a:tblGrid>
                <a:gridCol w="2294350"/>
                <a:gridCol w="1782785"/>
                <a:gridCol w="2805915"/>
                <a:gridCol w="1685904"/>
              </a:tblGrid>
              <a:tr h="112128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1 группа педагогов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2 группа </a:t>
                      </a:r>
                      <a:endParaRPr lang="ru-RU" sz="3600" b="1" dirty="0" smtClean="0">
                        <a:solidFill>
                          <a:srgbClr val="333333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педагогов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0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категория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категория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6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3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Вторая 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Первая</a:t>
                      </a:r>
                      <a:endParaRPr lang="ru-RU" sz="3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35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Без категории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3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вырезанными соседними углами 5"/>
          <p:cNvSpPr/>
          <p:nvPr/>
        </p:nvSpPr>
        <p:spPr bwMode="auto">
          <a:xfrm>
            <a:off x="179513" y="548680"/>
            <a:ext cx="8784976" cy="6120680"/>
          </a:xfrm>
          <a:prstGeom prst="snip2SameRect">
            <a:avLst>
              <a:gd name="adj1" fmla="val 1225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indent="19046" algn="just">
              <a:buFont typeface="+mj-lt"/>
              <a:buAutoNum type="arabicPeriod"/>
            </a:pPr>
            <a:r>
              <a:rPr lang="ru-RU" dirty="0"/>
              <a:t>Осуществляю свою профессиональную деятельность на высоком профессиональном уровне, что обеспечивает качество образования  в рамках реализуемой программы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/>
              <a:t>Соблюдаю правовые, нравственные и этические нормы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/>
              <a:t>Владею технологией </a:t>
            </a:r>
            <a:r>
              <a:rPr lang="ru-RU" dirty="0" err="1"/>
              <a:t>целеполагания</a:t>
            </a:r>
            <a:r>
              <a:rPr lang="ru-RU" dirty="0"/>
              <a:t> (умею ставить цели занятия в соответствии с возрастными и индивидуальными особенностями обучающихся)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/>
              <a:t>Развиваю у обучающихся познавательную активность, самостоятельность, инициативу, творческие </a:t>
            </a:r>
            <a:r>
              <a:rPr lang="ru-RU" dirty="0" smtClean="0"/>
              <a:t>способности.</a:t>
            </a:r>
            <a:endParaRPr lang="ru-RU" dirty="0"/>
          </a:p>
          <a:p>
            <a:pPr indent="19046" algn="just">
              <a:buFont typeface="+mj-lt"/>
              <a:buAutoNum type="arabicPeriod"/>
            </a:pPr>
            <a:r>
              <a:rPr lang="ru-RU" dirty="0"/>
              <a:t>Применяю педагогически обоснованные и обеспечивающие высокое качество образования формы, методы обучения и воспитания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/>
              <a:t>Проявляю корректность и внимательность к обучающимся, их родителям и </a:t>
            </a:r>
            <a:r>
              <a:rPr lang="ru-RU" dirty="0" smtClean="0"/>
              <a:t>коллегам.</a:t>
            </a:r>
            <a:endParaRPr lang="ru-RU" dirty="0"/>
          </a:p>
          <a:p>
            <a:pPr indent="19046" algn="just">
              <a:buFont typeface="+mj-lt"/>
              <a:buAutoNum type="arabicPeriod"/>
            </a:pPr>
            <a:r>
              <a:rPr lang="ru-RU" dirty="0"/>
              <a:t>Умею разрабатывать собственные программы, методические и дидактические материалы.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/>
              <a:t>Умею реализовать педагогическое </a:t>
            </a:r>
            <a:r>
              <a:rPr lang="ru-RU" dirty="0" smtClean="0"/>
              <a:t>оценивание.</a:t>
            </a:r>
            <a:endParaRPr lang="ru-RU" dirty="0"/>
          </a:p>
          <a:p>
            <a:pPr indent="19046" algn="just">
              <a:buFont typeface="+mj-lt"/>
              <a:buAutoNum type="arabicPeriod"/>
            </a:pPr>
            <a:r>
              <a:rPr lang="ru-RU" dirty="0"/>
              <a:t>Владею современными педагогическими </a:t>
            </a:r>
            <a:r>
              <a:rPr lang="ru-RU" dirty="0" smtClean="0"/>
              <a:t>технологиями.</a:t>
            </a:r>
            <a:endParaRPr lang="ru-RU" dirty="0"/>
          </a:p>
          <a:p>
            <a:pPr indent="19046" algn="just">
              <a:buFont typeface="+mj-lt"/>
              <a:buAutoNum type="arabicPeriod"/>
            </a:pPr>
            <a:r>
              <a:rPr lang="ru-RU" dirty="0"/>
              <a:t>Предпочитаю общепринятый деловой стиль одежды, который отличается официальностью, сдержанностью и аккуратностью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/>
              <a:t>Владею высокой культурой </a:t>
            </a:r>
            <a:r>
              <a:rPr lang="ru-RU" dirty="0" smtClean="0"/>
              <a:t>речи.</a:t>
            </a:r>
            <a:endParaRPr lang="ru-RU" dirty="0"/>
          </a:p>
          <a:p>
            <a:pPr indent="19046" algn="just">
              <a:buFont typeface="+mj-lt"/>
              <a:buAutoNum type="arabicPeriod"/>
            </a:pPr>
            <a:r>
              <a:rPr lang="ru-RU" dirty="0"/>
              <a:t>Постоянно занимаюсь </a:t>
            </a:r>
            <a:r>
              <a:rPr lang="ru-RU" dirty="0" smtClean="0"/>
              <a:t>самообразованием.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16217" y="0"/>
            <a:ext cx="2627784" cy="667788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rgbClr val="002A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rgbClr val="FFFFFF"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анкета</a:t>
            </a:r>
          </a:p>
        </p:txBody>
      </p:sp>
      <p:pic>
        <p:nvPicPr>
          <p:cNvPr id="9" name="Рисунок 8" descr="clip_image0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517233"/>
            <a:ext cx="1576190" cy="157619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вырезанными соседними углами 5"/>
          <p:cNvSpPr/>
          <p:nvPr/>
        </p:nvSpPr>
        <p:spPr bwMode="auto">
          <a:xfrm>
            <a:off x="179513" y="548680"/>
            <a:ext cx="8784976" cy="6120680"/>
          </a:xfrm>
          <a:prstGeom prst="snip2SameRect">
            <a:avLst>
              <a:gd name="adj1" fmla="val 1225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Осуществляю свою профессиональную деятельность на высоком профессиональном уровне, что обеспечивает качество образования  в рамках реализуемой программы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Соблюдаю правовые, нравственные и этические нормы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Владею технологией </a:t>
            </a:r>
            <a:r>
              <a:rPr lang="ru-RU" dirty="0" err="1">
                <a:solidFill>
                  <a:srgbClr val="003300"/>
                </a:solidFill>
              </a:rPr>
              <a:t>целеполагания</a:t>
            </a:r>
            <a:r>
              <a:rPr lang="ru-RU" dirty="0">
                <a:solidFill>
                  <a:srgbClr val="003300"/>
                </a:solidFill>
              </a:rPr>
              <a:t> (умею ставить цели занятия в соответствии с возрастными и индивидуальными особенностями обучающихся)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Развиваю у обучающихся познавательную активность, самостоятельность, инициативу, творческие способности.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Применяю педагогически обоснованные и обеспечивающие высокое качество образования формы, методы обучения и воспитания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Проявляю корректность и внимательность к обучающимся, их родителям и коллегам.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Умею разрабатывать собственные программы, методические и дидактические материалы.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Умею реализовать педагогическое оценивание.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Владею современными педагогическими технологиями.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Предпочитаю общепринятый деловой стиль одежды, который отличается официальностью, сдержанностью и аккуратностью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Владею высокой культурой речи.</a:t>
            </a:r>
          </a:p>
          <a:p>
            <a:pPr indent="19046" algn="just">
              <a:buFont typeface="+mj-lt"/>
              <a:buAutoNum type="arabicPeriod"/>
            </a:pPr>
            <a:r>
              <a:rPr lang="ru-RU" dirty="0">
                <a:solidFill>
                  <a:srgbClr val="003300"/>
                </a:solidFill>
              </a:rPr>
              <a:t>Постоянно занимаюсь самообразованием.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16217" y="0"/>
            <a:ext cx="2627784" cy="667788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rgbClr val="002A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3300">
                    <a:lumMod val="75000"/>
                    <a:lumOff val="25000"/>
                  </a:srgbClr>
                </a:solidFill>
                <a:effectLst>
                  <a:glow rad="228600">
                    <a:srgbClr val="FFFFFF"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анкета</a:t>
            </a:r>
          </a:p>
        </p:txBody>
      </p:sp>
      <p:pic>
        <p:nvPicPr>
          <p:cNvPr id="9" name="Рисунок 8" descr="clip_image0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517233"/>
            <a:ext cx="1576190" cy="157619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43608" y="0"/>
            <a:ext cx="8100392" cy="66778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rgbClr val="002A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3300">
                    <a:lumMod val="75000"/>
                    <a:lumOff val="25000"/>
                  </a:srgbClr>
                </a:solidFill>
                <a:effectLst>
                  <a:glow rad="228600">
                    <a:srgbClr val="FFFFFF"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Результаты анкетирования</a:t>
            </a: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51521" y="517911"/>
            <a:ext cx="8640960" cy="61862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23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96% 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педагогов развивают у обучающихся познавательную активность, самостоятельность, инициативу, творческие способности; а также проявляют корректность и внимательность к обучающимся, их родителям и коллегам на высоком уровне;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94%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- соблюдают правовые, нравственные и этические нормы;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88%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педагогов применяют педагогически обоснованные и обеспечивающие высокое качество образования формы, методы обучения и воспитания;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87%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постоянно занимаются самообразованием, владеют технологией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целеполагания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43608" y="0"/>
            <a:ext cx="8100392" cy="66778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rgbClr val="002A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3300">
                    <a:lumMod val="75000"/>
                    <a:lumOff val="25000"/>
                  </a:srgbClr>
                </a:solidFill>
                <a:effectLst>
                  <a:glow rad="228600">
                    <a:srgbClr val="FFFFFF"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Результаты анкетирования</a:t>
            </a: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79513" y="670055"/>
            <a:ext cx="8784976" cy="60939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239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86%</a:t>
            </a:r>
            <a:r>
              <a:rPr lang="ru-RU" sz="3000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 предпочитают общепринятый деловой стиль одежды;</a:t>
            </a:r>
            <a:endParaRPr lang="ru-RU" sz="3000" dirty="0">
              <a:solidFill>
                <a:srgbClr val="003300"/>
              </a:solidFill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85%</a:t>
            </a:r>
            <a:r>
              <a:rPr lang="ru-RU" sz="3000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 педагогов осуществляют свою профессиональную деятельность на высоком профессиональном уровне, владеют различными методами педагогического оценивания; </a:t>
            </a:r>
            <a:endParaRPr lang="ru-RU" sz="3000" dirty="0">
              <a:solidFill>
                <a:srgbClr val="003300"/>
              </a:solidFill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82%</a:t>
            </a:r>
            <a:r>
              <a:rPr lang="ru-RU" sz="3000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 педагогов владеют современными педагогическими технологиями;</a:t>
            </a:r>
            <a:endParaRPr lang="ru-RU" sz="3000" dirty="0">
              <a:solidFill>
                <a:srgbClr val="003300"/>
              </a:solidFill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81%</a:t>
            </a:r>
            <a:r>
              <a:rPr lang="ru-RU" sz="3000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 владеют высокой культурой речи;</a:t>
            </a:r>
            <a:endParaRPr lang="ru-RU" sz="3000" dirty="0">
              <a:solidFill>
                <a:srgbClr val="003300"/>
              </a:solidFill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77%</a:t>
            </a:r>
            <a:r>
              <a:rPr lang="ru-RU" sz="3000" dirty="0">
                <a:solidFill>
                  <a:srgbClr val="003300"/>
                </a:solidFill>
                <a:ea typeface="Times New Roman" pitchFamily="18" charset="0"/>
                <a:cs typeface="Arial" pitchFamily="34" charset="0"/>
              </a:rPr>
              <a:t> педагогов умеют разрабатывать собственные программы, методические и дидактические материалы.</a:t>
            </a:r>
            <a:endParaRPr lang="ru-RU" sz="3000" dirty="0">
              <a:solidFill>
                <a:srgbClr val="0033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88640"/>
          <a:ext cx="8640961" cy="29260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82200"/>
                <a:gridCol w="1695640"/>
                <a:gridCol w="2932278"/>
                <a:gridCol w="1830843"/>
              </a:tblGrid>
              <a:tr h="97536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/>
                        <a:t>1 группа педагогов</a:t>
                      </a:r>
                      <a:endParaRPr lang="ru-RU" sz="3200" b="1" dirty="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/>
                        <a:t>2 группа </a:t>
                      </a:r>
                      <a:endParaRPr lang="ru-RU" sz="3200" b="1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/>
                        <a:t>педагогов</a:t>
                      </a:r>
                      <a:endParaRPr lang="ru-RU" sz="3200" b="1" dirty="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/>
                        <a:t>категория</a:t>
                      </a:r>
                      <a:endParaRPr lang="ru-RU" sz="320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/>
                        <a:t>%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/>
                        <a:t>категория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/>
                        <a:t>%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</a:tr>
              <a:tr h="487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/>
                        <a:t>Высшая</a:t>
                      </a:r>
                      <a:endParaRPr lang="ru-RU" sz="320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/>
                        <a:t>10 + </a:t>
                      </a:r>
                      <a:r>
                        <a:rPr lang="ru-RU" sz="3200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ru-RU" sz="32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/>
                        <a:t>Вторая 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B050"/>
                          </a:solidFill>
                        </a:rPr>
                        <a:t>25</a:t>
                      </a:r>
                      <a:endParaRPr lang="ru-RU" sz="3200" dirty="0">
                        <a:solidFill>
                          <a:srgbClr val="00B05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</a:tr>
              <a:tr h="975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/>
                        <a:t>Первая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/>
                        <a:t>35 – </a:t>
                      </a:r>
                      <a:r>
                        <a:rPr lang="ru-RU" sz="3200" dirty="0">
                          <a:solidFill>
                            <a:srgbClr val="FF0000"/>
                          </a:solidFill>
                        </a:rPr>
                        <a:t>20</a:t>
                      </a:r>
                      <a:r>
                        <a:rPr lang="ru-RU" sz="3200" dirty="0"/>
                        <a:t> </a:t>
                      </a:r>
                      <a:r>
                        <a:rPr lang="ru-RU" sz="3200" dirty="0">
                          <a:solidFill>
                            <a:srgbClr val="00B050"/>
                          </a:solidFill>
                        </a:rPr>
                        <a:t>+25 </a:t>
                      </a:r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+3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/>
                        <a:t>Без категории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/>
                        <a:t>30 - </a:t>
                      </a:r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5614" marR="65614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3322321"/>
          <a:ext cx="8640961" cy="311785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016224"/>
                <a:gridCol w="1152128"/>
                <a:gridCol w="1944216"/>
                <a:gridCol w="3528393"/>
              </a:tblGrid>
              <a:tr h="97536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/>
                        <a:t>1 группа педагогов</a:t>
                      </a:r>
                      <a:endParaRPr lang="ru-RU" sz="3200" b="1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/>
                        <a:t>2 </a:t>
                      </a:r>
                      <a:r>
                        <a:rPr lang="ru-RU" sz="3200" b="1" dirty="0" smtClean="0"/>
                        <a:t>группа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/>
                        <a:t> </a:t>
                      </a:r>
                      <a:r>
                        <a:rPr lang="ru-RU" sz="3200" b="1" dirty="0"/>
                        <a:t>педагогов</a:t>
                      </a:r>
                      <a:endParaRPr lang="ru-RU" sz="3200" b="1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8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категория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%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категория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%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</a:tr>
              <a:tr h="428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/>
                        <a:t>Высшая</a:t>
                      </a:r>
                      <a:endParaRPr lang="ru-RU" sz="280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30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333333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333333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5633" marR="65633" marT="0" marB="0"/>
                </a:tc>
              </a:tr>
              <a:tr h="12854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/>
                        <a:t>Первая</a:t>
                      </a:r>
                      <a:endParaRPr lang="ru-RU" sz="280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43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/>
                        <a:t>Без категории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27 (молодые педагоги со стажем менее 3-х лет)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5633" marR="65633" marT="0" marB="0"/>
                </a:tc>
              </a:tr>
            </a:tbl>
          </a:graphicData>
        </a:graphic>
      </p:graphicFrame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вырезанными соседними углами 3"/>
          <p:cNvSpPr/>
          <p:nvPr/>
        </p:nvSpPr>
        <p:spPr>
          <a:xfrm>
            <a:off x="179515" y="332656"/>
            <a:ext cx="8784976" cy="6336704"/>
          </a:xfrm>
          <a:prstGeom prst="snip2SameRect">
            <a:avLst>
              <a:gd name="adj1" fmla="val 5471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44" tIns="45672" rIns="91344" bIns="45672"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779912" y="0"/>
            <a:ext cx="46085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8" tIns="45664" rIns="91328" bIns="45664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defTabSz="9132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u="sng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ПЛАН ПРОВЕДЕНИЯ</a:t>
            </a:r>
            <a:endParaRPr lang="ru-RU" sz="3200" b="1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79512" y="548685"/>
            <a:ext cx="8712968" cy="6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>
              <a:buFontTx/>
              <a:buAutoNum type="arabicPeriod"/>
            </a:pPr>
            <a:r>
              <a:rPr lang="ru-RU" sz="1700" dirty="0"/>
              <a:t>Организационный момент.</a:t>
            </a:r>
          </a:p>
          <a:p>
            <a:pPr marL="342536" indent="-342536" algn="r"/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Наследова С.Ю.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директор ЦРТДЮ «Созвездие» 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(5 мин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79515" y="1700810"/>
            <a:ext cx="8784976" cy="6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/>
            <a:r>
              <a:rPr lang="ru-RU" sz="1700" dirty="0"/>
              <a:t>3. Самооценка профессиональной деятельности как составляющая личностного роста педагога.               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Кузьмищева Е.А.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методист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кв.категории 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мин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79515" y="1124747"/>
            <a:ext cx="8784976" cy="6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/>
            <a:r>
              <a:rPr lang="ru-RU" sz="1700" dirty="0">
                <a:solidFill>
                  <a:srgbClr val="003300"/>
                </a:solidFill>
              </a:rPr>
              <a:t>2. </a:t>
            </a:r>
            <a:r>
              <a:rPr lang="ru-RU" sz="1700" dirty="0"/>
              <a:t>Профессионализм и педагогическое мастерство современного педагога дополнительного образования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  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Черникова Н.А.,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 ИМК (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мин.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9515" y="2276877"/>
            <a:ext cx="8784976" cy="6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/>
            <a:r>
              <a:rPr lang="ru-RU" sz="1700" dirty="0">
                <a:solidFill>
                  <a:srgbClr val="003300"/>
                </a:solidFill>
              </a:rPr>
              <a:t>4. </a:t>
            </a:r>
            <a:r>
              <a:rPr lang="ru-RU" sz="1700" dirty="0"/>
              <a:t>Мастерство управления педагогическим общением</a:t>
            </a:r>
            <a:r>
              <a:rPr lang="ru-RU" sz="1700" dirty="0">
                <a:solidFill>
                  <a:srgbClr val="003300"/>
                </a:solidFill>
              </a:rPr>
              <a:t>.</a:t>
            </a:r>
          </a:p>
          <a:p>
            <a:pPr marL="342536" indent="-342536"/>
            <a:r>
              <a:rPr lang="ru-RU" sz="1700" b="1" dirty="0">
                <a:solidFill>
                  <a:srgbClr val="003300"/>
                </a:solidFill>
              </a:rPr>
              <a:t>                                                </a:t>
            </a:r>
            <a:r>
              <a:rPr lang="ru-RU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Демахина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Т.П.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методист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II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кв.категории 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мин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79515" y="2852940"/>
            <a:ext cx="8784976" cy="63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/>
            <a:r>
              <a:rPr lang="ru-RU" dirty="0">
                <a:solidFill>
                  <a:srgbClr val="003300"/>
                </a:solidFill>
              </a:rPr>
              <a:t>5.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Самообразование – один из путей повышения профессионального мастерства педагога.</a:t>
            </a:r>
            <a:r>
              <a:rPr lang="ru-RU" sz="1700" b="1" dirty="0">
                <a:solidFill>
                  <a:srgbClr val="000099"/>
                </a:solidFill>
              </a:rPr>
              <a:t>                           </a:t>
            </a:r>
            <a:r>
              <a:rPr lang="ru-RU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Швецова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Л.Н.,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ПДО высшей кв.категории (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мин.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79515" y="3429003"/>
            <a:ext cx="8784976" cy="6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>
              <a:spcBef>
                <a:spcPct val="50000"/>
              </a:spcBef>
            </a:pPr>
            <a:r>
              <a:rPr lang="ru-RU" sz="1700" dirty="0">
                <a:solidFill>
                  <a:srgbClr val="003300"/>
                </a:solidFill>
              </a:rPr>
              <a:t>6. </a:t>
            </a:r>
            <a:r>
              <a:rPr lang="ru-RU" sz="1700" dirty="0"/>
              <a:t>Профессиональный рост педагогического мастерства с момента повышения квалификации</a:t>
            </a:r>
            <a:r>
              <a:rPr lang="ru-RU" sz="1700" dirty="0">
                <a:solidFill>
                  <a:srgbClr val="003300"/>
                </a:solidFill>
              </a:rPr>
              <a:t>. </a:t>
            </a:r>
            <a:r>
              <a:rPr lang="ru-RU" sz="1700" b="1" dirty="0">
                <a:solidFill>
                  <a:srgbClr val="C00000"/>
                </a:solidFill>
              </a:rPr>
              <a:t>               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Вострикова Е.А.,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ПДО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кв.категории 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мин.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179515" y="4005067"/>
            <a:ext cx="8784976" cy="6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>
              <a:spcBef>
                <a:spcPct val="50000"/>
              </a:spcBef>
            </a:pPr>
            <a:r>
              <a:rPr lang="ru-RU" sz="1700" dirty="0">
                <a:solidFill>
                  <a:srgbClr val="003300"/>
                </a:solidFill>
              </a:rPr>
              <a:t>7. </a:t>
            </a:r>
            <a:r>
              <a:rPr lang="ru-RU" sz="1700" dirty="0"/>
              <a:t>Конкурс профессионального мастерства – эффективная форма повышения профессионализма педагогов</a:t>
            </a:r>
            <a:r>
              <a:rPr lang="ru-RU" sz="1700" dirty="0">
                <a:solidFill>
                  <a:srgbClr val="003300"/>
                </a:solidFill>
              </a:rPr>
              <a:t>.   </a:t>
            </a:r>
            <a:r>
              <a:rPr lang="ru-RU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Евсюкова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Л.Н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., ПДО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кв.категории (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мин.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79515" y="5805267"/>
            <a:ext cx="8784976" cy="90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/>
            <a:r>
              <a:rPr lang="ru-RU" sz="1700" dirty="0">
                <a:solidFill>
                  <a:srgbClr val="003300"/>
                </a:solidFill>
              </a:rPr>
              <a:t>10. </a:t>
            </a:r>
            <a:r>
              <a:rPr lang="ru-RU" sz="1700" dirty="0"/>
              <a:t>Рефлексия.</a:t>
            </a:r>
            <a:endParaRPr lang="ru-RU" sz="1700" dirty="0">
              <a:solidFill>
                <a:srgbClr val="C00000"/>
              </a:solidFill>
            </a:endParaRPr>
          </a:p>
          <a:p>
            <a:pPr marL="342536" indent="-342536"/>
            <a:r>
              <a:rPr lang="ru-RU" sz="1700" dirty="0"/>
              <a:t>11. Проект решений.</a:t>
            </a:r>
          </a:p>
          <a:p>
            <a:pPr marL="342536" indent="-342536"/>
            <a:r>
              <a:rPr lang="ru-RU" sz="1700" dirty="0"/>
              <a:t>12. Разное.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79515" y="4581133"/>
            <a:ext cx="8784976" cy="87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 algn="just"/>
            <a:r>
              <a:rPr lang="ru-RU" sz="1700" dirty="0">
                <a:solidFill>
                  <a:srgbClr val="003300"/>
                </a:solidFill>
              </a:rPr>
              <a:t>8. </a:t>
            </a:r>
            <a:r>
              <a:rPr lang="ru-RU" sz="1700" dirty="0"/>
              <a:t>Влияние дистанционных курсов повышения квалификации на профессиональное мастерство педагога</a:t>
            </a:r>
            <a:r>
              <a:rPr lang="ru-RU" sz="1700" dirty="0">
                <a:solidFill>
                  <a:srgbClr val="003300"/>
                </a:solidFill>
              </a:rPr>
              <a:t>.  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Гладких Т.В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., ПДО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кв.категории (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мин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  <a:p>
            <a:pPr marL="342536" indent="-342536" algn="r"/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Лоскутова Е.Ю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., педагог-психолог высшей кв.категории (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мин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79515" y="5373219"/>
            <a:ext cx="8784976" cy="6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44" tIns="45672" rIns="91344" bIns="45672">
            <a:spAutoFit/>
          </a:bodyPr>
          <a:lstStyle/>
          <a:p>
            <a:pPr marL="342536" indent="-342536"/>
            <a:r>
              <a:rPr lang="ru-RU" sz="1700" dirty="0"/>
              <a:t>9. Деловая игра «Модель педагога-мастера». </a:t>
            </a:r>
          </a:p>
          <a:p>
            <a:pPr marL="342536" indent="-342536" algn="r"/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Кузьмищева Е.А.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методист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кв.категории 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 мин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 bwMode="auto">
          <a:xfrm>
            <a:off x="179513" y="476672"/>
            <a:ext cx="8784976" cy="5976664"/>
          </a:xfrm>
          <a:prstGeom prst="foldedCorne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1042804" fontAlgn="base">
              <a:spcBef>
                <a:spcPct val="0"/>
              </a:spcBef>
              <a:spcAft>
                <a:spcPct val="0"/>
              </a:spcAft>
            </a:pPr>
            <a:endParaRPr lang="ru-RU" sz="21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467545" y="646538"/>
            <a:ext cx="8424936" cy="455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239" fontAlgn="base">
              <a:spcBef>
                <a:spcPct val="0"/>
              </a:spcBef>
              <a:spcAft>
                <a:spcPct val="0"/>
              </a:spcAft>
            </a:pPr>
            <a:r>
              <a:rPr lang="ru-RU" sz="3400" dirty="0">
                <a:solidFill>
                  <a:srgbClr val="003300"/>
                </a:solidFill>
                <a:latin typeface="ArbatDi" pitchFamily="66" charset="0"/>
                <a:ea typeface="Times New Roman" pitchFamily="18" charset="0"/>
                <a:cs typeface="Arial" pitchFamily="34" charset="0"/>
              </a:rPr>
              <a:t>Кто смотрит на себя, свой видит лик,</a:t>
            </a:r>
            <a:endParaRPr lang="ru-RU" sz="3400" dirty="0">
              <a:solidFill>
                <a:srgbClr val="003300"/>
              </a:solidFill>
              <a:latin typeface="ArbatDi" pitchFamily="66" charset="0"/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dirty="0">
                <a:solidFill>
                  <a:srgbClr val="003300"/>
                </a:solidFill>
                <a:latin typeface="ArbatDi" pitchFamily="66" charset="0"/>
                <a:ea typeface="Times New Roman" pitchFamily="18" charset="0"/>
                <a:cs typeface="Arial" pitchFamily="34" charset="0"/>
              </a:rPr>
              <a:t>Кто видит лик свой, цену себе знает, </a:t>
            </a:r>
            <a:endParaRPr lang="ru-RU" sz="3400" dirty="0">
              <a:solidFill>
                <a:srgbClr val="003300"/>
              </a:solidFill>
              <a:latin typeface="ArbatDi" pitchFamily="66" charset="0"/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dirty="0">
                <a:solidFill>
                  <a:srgbClr val="003300"/>
                </a:solidFill>
                <a:latin typeface="ArbatDi" pitchFamily="66" charset="0"/>
                <a:ea typeface="Times New Roman" pitchFamily="18" charset="0"/>
                <a:cs typeface="Arial" pitchFamily="34" charset="0"/>
              </a:rPr>
              <a:t>Кто знает цену, строг к себе бывает,</a:t>
            </a:r>
            <a:endParaRPr lang="ru-RU" sz="3400" dirty="0">
              <a:solidFill>
                <a:srgbClr val="003300"/>
              </a:solidFill>
              <a:latin typeface="ArbatDi" pitchFamily="66" charset="0"/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dirty="0">
                <a:solidFill>
                  <a:srgbClr val="003300"/>
                </a:solidFill>
                <a:latin typeface="ArbatDi" pitchFamily="66" charset="0"/>
                <a:ea typeface="Times New Roman" pitchFamily="18" charset="0"/>
                <a:cs typeface="Arial" pitchFamily="34" charset="0"/>
              </a:rPr>
              <a:t>Кто строг к себе, тот истинно велик.</a:t>
            </a:r>
            <a:endParaRPr lang="ru-RU" sz="3400" dirty="0">
              <a:solidFill>
                <a:srgbClr val="003300"/>
              </a:solidFill>
              <a:latin typeface="ArbatDi" pitchFamily="66" charset="0"/>
              <a:cs typeface="Arial" pitchFamily="34" charset="0"/>
            </a:endParaRPr>
          </a:p>
          <a:p>
            <a:pPr algn="just" defTabSz="91423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r" defTabSz="9142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(П. </a:t>
            </a:r>
            <a:r>
              <a:rPr lang="ru-RU" sz="3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Гренгор</a:t>
            </a:r>
            <a:r>
              <a:rPr lang="ru-RU" sz="3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фр.поэт)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75531499_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63627">
            <a:off x="438165" y="4314855"/>
            <a:ext cx="2335678" cy="2584817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39552" y="1142986"/>
            <a:ext cx="8064896" cy="307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  <a:normAutofit fontScale="45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3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rPr>
              <a:t>Мастерство управления педагогическим общением</a:t>
            </a:r>
            <a:r>
              <a:rPr lang="ru-RU" sz="4800" b="1" kern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nstantia" pitchFamily="18" charset="0"/>
                <a:ea typeface="+mj-ea"/>
                <a:cs typeface="+mj-cs"/>
              </a:rPr>
              <a:t/>
            </a:r>
            <a:br>
              <a:rPr lang="ru-RU" sz="4800" b="1" kern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nstantia" pitchFamily="18" charset="0"/>
                <a:ea typeface="+mj-ea"/>
                <a:cs typeface="+mj-cs"/>
              </a:rPr>
            </a:br>
            <a:endParaRPr lang="ru-RU" sz="4800" b="1" kern="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1259632" y="4941168"/>
            <a:ext cx="5544616" cy="97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  <a:normAutofit/>
          </a:bodyPr>
          <a:lstStyle/>
          <a:p>
            <a:pPr indent="20635" defTabSz="91369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ru-RU" sz="2800" b="1" kern="0" dirty="0" err="1">
                <a:solidFill>
                  <a:srgbClr val="333300"/>
                </a:solidFill>
                <a:latin typeface="Constantia" pitchFamily="18" charset="0"/>
              </a:rPr>
              <a:t>Демахина</a:t>
            </a:r>
            <a:r>
              <a:rPr lang="ru-RU" sz="2800" b="1" kern="0" dirty="0">
                <a:solidFill>
                  <a:srgbClr val="333300"/>
                </a:solidFill>
                <a:latin typeface="Constantia" pitchFamily="18" charset="0"/>
              </a:rPr>
              <a:t>  Т.П</a:t>
            </a:r>
            <a:r>
              <a:rPr lang="ru-RU" sz="2800" kern="0" dirty="0">
                <a:solidFill>
                  <a:srgbClr val="333300"/>
                </a:solidFill>
                <a:latin typeface="Constantia" pitchFamily="18" charset="0"/>
              </a:rPr>
              <a:t>., </a:t>
            </a:r>
            <a:r>
              <a:rPr lang="ru-RU" sz="2800" i="1" kern="0" dirty="0">
                <a:solidFill>
                  <a:srgbClr val="333300"/>
                </a:solidFill>
                <a:latin typeface="Constantia" pitchFamily="18" charset="0"/>
              </a:rPr>
              <a:t>методист </a:t>
            </a:r>
            <a:r>
              <a:rPr lang="en-US" sz="2800" i="1" kern="0" dirty="0">
                <a:solidFill>
                  <a:srgbClr val="333300"/>
                </a:solidFill>
                <a:latin typeface="Constantia" pitchFamily="18" charset="0"/>
              </a:rPr>
              <a:t>II</a:t>
            </a:r>
            <a:r>
              <a:rPr lang="ru-RU" sz="2800" i="1" kern="0" dirty="0">
                <a:solidFill>
                  <a:srgbClr val="333300"/>
                </a:solidFill>
                <a:latin typeface="Constantia" pitchFamily="18" charset="0"/>
              </a:rPr>
              <a:t> кв.категории</a:t>
            </a:r>
            <a:endParaRPr lang="ru-RU" sz="3200" i="1" kern="0" dirty="0">
              <a:solidFill>
                <a:srgbClr val="3333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28605"/>
            <a:ext cx="7632848" cy="17859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  <a:latin typeface="+mn-lt"/>
              </a:rPr>
              <a:t>Мастерство педагога по управлению общением включает в себя следующие компоненты</a:t>
            </a:r>
            <a:r>
              <a:rPr lang="ru-RU" sz="3200" dirty="0">
                <a:solidFill>
                  <a:srgbClr val="800000"/>
                </a:solidFill>
                <a:latin typeface="+mn-lt"/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7" y="2204865"/>
            <a:ext cx="6408712" cy="2928959"/>
          </a:xfrm>
        </p:spPr>
        <p:txBody>
          <a:bodyPr>
            <a:noAutofit/>
          </a:bodyPr>
          <a:lstStyle/>
          <a:p>
            <a:r>
              <a:rPr lang="ru-RU" dirty="0">
                <a:latin typeface="Constantia" pitchFamily="18" charset="0"/>
              </a:rPr>
              <a:t>Правильный выбор стиля </a:t>
            </a:r>
            <a:r>
              <a:rPr lang="ru-RU" dirty="0" smtClean="0">
                <a:latin typeface="Constantia" pitchFamily="18" charset="0"/>
              </a:rPr>
              <a:t>общения;</a:t>
            </a:r>
            <a:endParaRPr lang="ru-RU" dirty="0">
              <a:latin typeface="Constantia" pitchFamily="18" charset="0"/>
            </a:endParaRPr>
          </a:p>
          <a:p>
            <a:r>
              <a:rPr lang="ru-RU" dirty="0" smtClean="0">
                <a:latin typeface="Constantia" pitchFamily="18" charset="0"/>
              </a:rPr>
              <a:t>Пути, методы </a:t>
            </a:r>
            <a:r>
              <a:rPr lang="ru-RU" dirty="0">
                <a:latin typeface="Constantia" pitchFamily="18" charset="0"/>
              </a:rPr>
              <a:t>и </a:t>
            </a:r>
            <a:r>
              <a:rPr lang="ru-RU" dirty="0" smtClean="0">
                <a:latin typeface="Constantia" pitchFamily="18" charset="0"/>
              </a:rPr>
              <a:t>приёмы </a:t>
            </a:r>
            <a:r>
              <a:rPr lang="ru-RU" dirty="0">
                <a:latin typeface="Constantia" pitchFamily="18" charset="0"/>
              </a:rPr>
              <a:t>общения </a:t>
            </a:r>
            <a:r>
              <a:rPr lang="ru-RU" dirty="0" smtClean="0">
                <a:latin typeface="Constantia" pitchFamily="18" charset="0"/>
              </a:rPr>
              <a:t>;</a:t>
            </a:r>
            <a:endParaRPr lang="ru-RU" dirty="0">
              <a:latin typeface="Constantia" pitchFamily="18" charset="0"/>
            </a:endParaRPr>
          </a:p>
          <a:p>
            <a:r>
              <a:rPr lang="ru-RU" dirty="0" smtClean="0">
                <a:latin typeface="Constantia" pitchFamily="18" charset="0"/>
              </a:rPr>
              <a:t>Речевой имидж;</a:t>
            </a:r>
            <a:endParaRPr lang="ru-RU" dirty="0">
              <a:latin typeface="Constantia" pitchFamily="18" charset="0"/>
            </a:endParaRPr>
          </a:p>
          <a:p>
            <a:r>
              <a:rPr lang="ru-RU" dirty="0" smtClean="0">
                <a:latin typeface="Constantia" pitchFamily="18" charset="0"/>
              </a:rPr>
              <a:t>Обучение учащихся </a:t>
            </a:r>
            <a:r>
              <a:rPr lang="ru-RU" dirty="0">
                <a:latin typeface="Constantia" pitchFamily="18" charset="0"/>
              </a:rPr>
              <a:t>правильному </a:t>
            </a:r>
            <a:r>
              <a:rPr lang="ru-RU" dirty="0" smtClean="0">
                <a:latin typeface="Constantia" pitchFamily="18" charset="0"/>
              </a:rPr>
              <a:t>общению.</a:t>
            </a:r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632848" cy="10001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  <a:t>Стили</a:t>
            </a:r>
            <a:r>
              <a:rPr lang="ru-RU" dirty="0" smtClean="0">
                <a:solidFill>
                  <a:srgbClr val="800000"/>
                </a:solidFill>
                <a:latin typeface="Constantia" pitchFamily="18" charset="0"/>
              </a:rPr>
              <a:t> </a:t>
            </a:r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  <a:t>общения</a:t>
            </a:r>
            <a:endParaRPr lang="ru-RU" b="1" dirty="0">
              <a:solidFill>
                <a:srgbClr val="8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42986" y="1700808"/>
            <a:ext cx="6425358" cy="4320480"/>
          </a:xfrm>
        </p:spPr>
        <p:txBody>
          <a:bodyPr>
            <a:normAutofit/>
          </a:bodyPr>
          <a:lstStyle/>
          <a:p>
            <a:r>
              <a:rPr lang="ru-RU" sz="3600" i="1" dirty="0">
                <a:latin typeface="+mj-lt"/>
              </a:rPr>
              <a:t>Демократический </a:t>
            </a:r>
            <a:r>
              <a:rPr lang="ru-RU" sz="3600" i="1" dirty="0" smtClean="0">
                <a:latin typeface="+mj-lt"/>
              </a:rPr>
              <a:t>стиль;</a:t>
            </a:r>
            <a:endParaRPr lang="ru-RU" sz="3600" dirty="0" smtClean="0">
              <a:latin typeface="+mj-lt"/>
            </a:endParaRPr>
          </a:p>
          <a:p>
            <a:r>
              <a:rPr lang="ru-RU" sz="3600" i="1" dirty="0">
                <a:latin typeface="+mj-lt"/>
              </a:rPr>
              <a:t>Дружеский </a:t>
            </a:r>
            <a:r>
              <a:rPr lang="ru-RU" sz="3600" i="1" dirty="0" smtClean="0">
                <a:latin typeface="+mj-lt"/>
              </a:rPr>
              <a:t>стиль;</a:t>
            </a:r>
            <a:endParaRPr lang="ru-RU" sz="3600" dirty="0" smtClean="0">
              <a:latin typeface="+mj-lt"/>
            </a:endParaRPr>
          </a:p>
          <a:p>
            <a:r>
              <a:rPr lang="ru-RU" sz="3600" i="1" dirty="0" smtClean="0">
                <a:latin typeface="+mj-lt"/>
              </a:rPr>
              <a:t>Общение-дистанция;</a:t>
            </a:r>
            <a:r>
              <a:rPr lang="ru-RU" sz="3600" dirty="0" smtClean="0">
                <a:latin typeface="+mj-lt"/>
              </a:rPr>
              <a:t> </a:t>
            </a:r>
          </a:p>
          <a:p>
            <a:r>
              <a:rPr lang="ru-RU" sz="3600" i="1" dirty="0">
                <a:latin typeface="+mj-lt"/>
              </a:rPr>
              <a:t>Стиль </a:t>
            </a:r>
            <a:r>
              <a:rPr lang="ru-RU" sz="3600" i="1" dirty="0" smtClean="0">
                <a:latin typeface="+mj-lt"/>
              </a:rPr>
              <a:t>запугивание;</a:t>
            </a:r>
            <a:r>
              <a:rPr lang="ru-RU" sz="3600" dirty="0" smtClean="0">
                <a:latin typeface="+mj-lt"/>
              </a:rPr>
              <a:t> </a:t>
            </a:r>
          </a:p>
          <a:p>
            <a:r>
              <a:rPr lang="ru-RU" sz="3600" i="1" dirty="0">
                <a:latin typeface="+mj-lt"/>
              </a:rPr>
              <a:t>Стиль </a:t>
            </a:r>
            <a:r>
              <a:rPr lang="ru-RU" sz="3600" i="1" dirty="0" smtClean="0">
                <a:latin typeface="+mj-lt"/>
              </a:rPr>
              <a:t>высокомерия;</a:t>
            </a:r>
          </a:p>
          <a:p>
            <a:r>
              <a:rPr lang="ru-RU" sz="3600" i="1" dirty="0">
                <a:latin typeface="+mj-lt"/>
              </a:rPr>
              <a:t>Стиль  </a:t>
            </a:r>
            <a:r>
              <a:rPr lang="ru-RU" sz="3600" i="1" dirty="0" smtClean="0">
                <a:latin typeface="+mj-lt"/>
              </a:rPr>
              <a:t>заигрывания. </a:t>
            </a:r>
            <a:endParaRPr lang="ru-RU" sz="3600" dirty="0">
              <a:latin typeface="+mj-lt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00042"/>
            <a:ext cx="77152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  <a:t>Пути и методы </a:t>
            </a:r>
            <a:b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  <a:t>педагогического общения </a:t>
            </a:r>
            <a:endParaRPr lang="ru-RU" dirty="0">
              <a:solidFill>
                <a:srgbClr val="8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844824"/>
            <a:ext cx="6264696" cy="460851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800" dirty="0">
                <a:latin typeface="+mj-lt"/>
              </a:rPr>
              <a:t>изучить свои индивидуальные психологические и </a:t>
            </a:r>
            <a:r>
              <a:rPr lang="ru-RU" sz="2800" dirty="0" smtClean="0">
                <a:latin typeface="+mj-lt"/>
              </a:rPr>
              <a:t>нервно-типологические качеств;</a:t>
            </a:r>
          </a:p>
          <a:p>
            <a:pPr algn="just"/>
            <a:r>
              <a:rPr lang="ru-RU" sz="2800" dirty="0">
                <a:latin typeface="+mj-lt"/>
              </a:rPr>
              <a:t>изучить основные причины конфликтных </a:t>
            </a:r>
            <a:r>
              <a:rPr lang="ru-RU" sz="2800" dirty="0" smtClean="0">
                <a:latin typeface="+mj-lt"/>
              </a:rPr>
              <a:t>ситуаций;</a:t>
            </a:r>
          </a:p>
          <a:p>
            <a:pPr lvl="0" algn="just"/>
            <a:r>
              <a:rPr lang="ru-RU" sz="2800" dirty="0">
                <a:latin typeface="+mj-lt"/>
              </a:rPr>
              <a:t>ознакомиться с основными требованиями к себе со стороны педагогического коллектива, родителей, учащихся</a:t>
            </a:r>
            <a:r>
              <a:rPr lang="ru-RU" sz="2800" dirty="0" smtClean="0">
                <a:latin typeface="+mj-lt"/>
              </a:rPr>
              <a:t>;</a:t>
            </a:r>
          </a:p>
          <a:p>
            <a:pPr lvl="0" algn="just"/>
            <a:r>
              <a:rPr lang="ru-RU" sz="2800" dirty="0" smtClean="0">
                <a:latin typeface="+mj-lt"/>
              </a:rPr>
              <a:t>корректировать </a:t>
            </a:r>
            <a:r>
              <a:rPr lang="ru-RU" sz="2800" dirty="0">
                <a:latin typeface="+mj-lt"/>
              </a:rPr>
              <a:t>свою деятельность, постоянно совершенствуя свои профессиональные качества и навыки</a:t>
            </a:r>
            <a:endParaRPr lang="ru-RU" sz="2800" dirty="0" smtClean="0">
              <a:latin typeface="+mj-lt"/>
            </a:endParaRPr>
          </a:p>
          <a:p>
            <a:pPr lvl="0"/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714357"/>
            <a:ext cx="7488832" cy="78581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  <a:t>Приёмы общения</a:t>
            </a:r>
            <a:endParaRPr lang="ru-RU" b="1" dirty="0">
              <a:solidFill>
                <a:srgbClr val="8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9" y="1700809"/>
            <a:ext cx="6120680" cy="4714908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+mj-lt"/>
              </a:rPr>
              <a:t>Проявление внимания, </a:t>
            </a:r>
            <a:r>
              <a:rPr lang="ru-RU" sz="3600" dirty="0" smtClean="0">
                <a:latin typeface="+mj-lt"/>
              </a:rPr>
              <a:t>уважения;</a:t>
            </a:r>
            <a:endParaRPr lang="ru-RU" sz="3600" dirty="0">
              <a:latin typeface="+mj-lt"/>
            </a:endParaRPr>
          </a:p>
          <a:p>
            <a:pPr lvl="0"/>
            <a:r>
              <a:rPr lang="ru-RU" sz="3600" dirty="0">
                <a:latin typeface="+mj-lt"/>
              </a:rPr>
              <a:t>Педагогический </a:t>
            </a:r>
            <a:r>
              <a:rPr lang="ru-RU" sz="3600" dirty="0" smtClean="0">
                <a:latin typeface="+mj-lt"/>
              </a:rPr>
              <a:t>такт;</a:t>
            </a:r>
            <a:endParaRPr lang="ru-RU" sz="3600" dirty="0">
              <a:latin typeface="+mj-lt"/>
            </a:endParaRPr>
          </a:p>
          <a:p>
            <a:pPr lvl="0"/>
            <a:r>
              <a:rPr lang="ru-RU" sz="3600" dirty="0" smtClean="0">
                <a:latin typeface="+mj-lt"/>
              </a:rPr>
              <a:t>Положительная установка;</a:t>
            </a:r>
            <a:endParaRPr lang="ru-RU" sz="3600" dirty="0">
              <a:latin typeface="+mj-lt"/>
            </a:endParaRPr>
          </a:p>
          <a:p>
            <a:r>
              <a:rPr lang="ru-RU" sz="3600" dirty="0">
                <a:latin typeface="+mj-lt"/>
              </a:rPr>
              <a:t>Вера педагога </a:t>
            </a:r>
            <a:r>
              <a:rPr lang="ru-RU" sz="3600" dirty="0" smtClean="0">
                <a:latin typeface="+mj-lt"/>
              </a:rPr>
              <a:t>в ребёнка</a:t>
            </a:r>
            <a:endParaRPr lang="ru-RU" sz="3600" dirty="0">
              <a:latin typeface="+mj-lt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476672"/>
            <a:ext cx="7388894" cy="107157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</a:rPr>
              <a:t>Речевой</a:t>
            </a:r>
            <a:r>
              <a:rPr lang="ru-RU" dirty="0">
                <a:solidFill>
                  <a:srgbClr val="800000"/>
                </a:solidFill>
              </a:rPr>
              <a:t> </a:t>
            </a:r>
            <a:r>
              <a:rPr lang="ru-RU" b="1" dirty="0" smtClean="0">
                <a:solidFill>
                  <a:srgbClr val="800000"/>
                </a:solidFill>
              </a:rPr>
              <a:t>имидж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556792"/>
            <a:ext cx="7848872" cy="3960440"/>
          </a:xfrm>
        </p:spPr>
        <p:txBody>
          <a:bodyPr>
            <a:normAutofit fontScale="92500"/>
          </a:bodyPr>
          <a:lstStyle/>
          <a:p>
            <a:pPr indent="733296">
              <a:buNone/>
            </a:pPr>
            <a:r>
              <a:rPr lang="ru-RU" sz="48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Constantia" pitchFamily="18" charset="0"/>
              </a:rPr>
              <a:t>«Истинное красноречие – это умение сказать всё, что следует, и только то, что следует</a:t>
            </a:r>
            <a:r>
              <a:rPr lang="ru-RU" sz="480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nstantia" pitchFamily="18" charset="0"/>
              </a:rPr>
              <a:t>.»</a:t>
            </a:r>
          </a:p>
          <a:p>
            <a:pPr indent="733296">
              <a:buNone/>
            </a:pPr>
            <a:endParaRPr lang="ru-RU" dirty="0" smtClean="0">
              <a:latin typeface="Constantia" pitchFamily="18" charset="0"/>
            </a:endParaRPr>
          </a:p>
          <a:p>
            <a:pPr indent="733296">
              <a:buNone/>
            </a:pP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nstantia" pitchFamily="18" charset="0"/>
              </a:rPr>
              <a:t>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latin typeface="Constantia" pitchFamily="18" charset="0"/>
              </a:rPr>
              <a:t>Ф.Ларошфуко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5820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  <a:t>Составляющие</a:t>
            </a:r>
            <a:r>
              <a:rPr lang="ru-RU" b="1" dirty="0" smtClean="0">
                <a:solidFill>
                  <a:srgbClr val="800000"/>
                </a:solidFill>
              </a:rPr>
              <a:t> речевого имиджа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95536" y="1785926"/>
            <a:ext cx="3747836" cy="4500594"/>
          </a:xfrm>
        </p:spPr>
        <p:txBody>
          <a:bodyPr>
            <a:noAutofit/>
          </a:bodyPr>
          <a:lstStyle/>
          <a:p>
            <a:pPr marL="176182" indent="-176182"/>
            <a:r>
              <a:rPr lang="ru-RU" sz="2800" i="1" dirty="0" smtClean="0"/>
              <a:t>Вербальная (от лат. </a:t>
            </a:r>
            <a:r>
              <a:rPr lang="en-US" sz="2800" i="1" dirty="0" err="1" smtClean="0">
                <a:latin typeface="Constantia" pitchFamily="18" charset="0"/>
              </a:rPr>
              <a:t>verbut</a:t>
            </a:r>
            <a:r>
              <a:rPr lang="ru-RU" sz="2800" i="1" dirty="0" smtClean="0"/>
              <a:t> – слово)-</a:t>
            </a:r>
          </a:p>
          <a:p>
            <a:pPr marL="176182" indent="-176182">
              <a:buNone/>
            </a:pPr>
            <a:endParaRPr lang="ru-RU" sz="800" i="1" dirty="0" smtClean="0"/>
          </a:p>
          <a:p>
            <a:pPr marL="176182" indent="0">
              <a:buNone/>
            </a:pPr>
            <a:r>
              <a:rPr lang="ru-RU" sz="2800" i="1" dirty="0" smtClean="0"/>
              <a:t>Владение словом Грамотная речь Умение </a:t>
            </a:r>
            <a:r>
              <a:rPr lang="ru-RU" sz="2800" i="1" dirty="0"/>
              <a:t>логично и аргументировано излагать свои </a:t>
            </a:r>
            <a:r>
              <a:rPr lang="ru-RU" sz="2800" i="1" dirty="0" smtClean="0"/>
              <a:t>мысли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88025" y="1785926"/>
            <a:ext cx="3960440" cy="4500594"/>
          </a:xfrm>
        </p:spPr>
        <p:txBody>
          <a:bodyPr>
            <a:normAutofit/>
          </a:bodyPr>
          <a:lstStyle/>
          <a:p>
            <a:pPr marL="0" indent="0"/>
            <a:r>
              <a:rPr lang="ru-RU" sz="2800" i="1" dirty="0" smtClean="0"/>
              <a:t>Невербальная:</a:t>
            </a:r>
          </a:p>
          <a:p>
            <a:pPr marL="0" indent="0">
              <a:buNone/>
            </a:pPr>
            <a:r>
              <a:rPr lang="ru-RU" sz="2800" i="1" dirty="0" smtClean="0"/>
              <a:t>Манера </a:t>
            </a:r>
            <a:r>
              <a:rPr lang="ru-RU" sz="2800" i="1" dirty="0"/>
              <a:t>поведения </a:t>
            </a:r>
            <a:r>
              <a:rPr lang="ru-RU" sz="2800" i="1" dirty="0" smtClean="0"/>
              <a:t>Интонация</a:t>
            </a:r>
          </a:p>
          <a:p>
            <a:pPr marL="0" indent="0">
              <a:buNone/>
            </a:pPr>
            <a:r>
              <a:rPr lang="ru-RU" sz="2800" i="1" dirty="0" smtClean="0"/>
              <a:t>Тембр голоса</a:t>
            </a:r>
          </a:p>
          <a:p>
            <a:pPr marL="0" indent="0">
              <a:buNone/>
            </a:pPr>
            <a:r>
              <a:rPr lang="ru-RU" sz="2800" i="1" dirty="0" smtClean="0"/>
              <a:t>Скорость речи</a:t>
            </a:r>
          </a:p>
          <a:p>
            <a:pPr marL="0" indent="0">
              <a:buNone/>
            </a:pPr>
            <a:r>
              <a:rPr lang="ru-RU" sz="2800" i="1" dirty="0" smtClean="0"/>
              <a:t>Паузы</a:t>
            </a:r>
          </a:p>
          <a:p>
            <a:pPr marL="0" indent="0">
              <a:buNone/>
            </a:pPr>
            <a:r>
              <a:rPr lang="ru-RU" sz="2800" i="1" dirty="0" smtClean="0"/>
              <a:t>Логические ударения</a:t>
            </a:r>
          </a:p>
          <a:p>
            <a:pPr marL="0" indent="0">
              <a:buNone/>
            </a:pPr>
            <a:r>
              <a:rPr lang="ru-RU" sz="2800" i="1" dirty="0" smtClean="0"/>
              <a:t>Пространственное </a:t>
            </a:r>
            <a:r>
              <a:rPr lang="ru-RU" sz="2800" i="1" dirty="0"/>
              <a:t>расположение</a:t>
            </a:r>
          </a:p>
          <a:p>
            <a:endParaRPr lang="ru-RU" dirty="0" smtClean="0"/>
          </a:p>
        </p:txBody>
      </p:sp>
      <p:sp>
        <p:nvSpPr>
          <p:cNvPr id="7" name="Рамка 6"/>
          <p:cNvSpPr/>
          <p:nvPr/>
        </p:nvSpPr>
        <p:spPr>
          <a:xfrm>
            <a:off x="323528" y="1785926"/>
            <a:ext cx="3819844" cy="4572032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4716016" y="1785926"/>
            <a:ext cx="3960440" cy="4500594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  <a:t>Обучение учащихся</a:t>
            </a:r>
            <a:b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</a:rPr>
              <a:t> правильному общению</a:t>
            </a:r>
            <a:endParaRPr lang="ru-RU" b="1" dirty="0">
              <a:solidFill>
                <a:srgbClr val="800000"/>
              </a:solidFill>
              <a:latin typeface="Constantia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971600" y="1916832"/>
            <a:ext cx="7632848" cy="417646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Constantia" pitchFamily="18" charset="0"/>
              </a:rPr>
              <a:t>Использовать в повседневном </a:t>
            </a:r>
            <a:r>
              <a:rPr lang="ru-RU" dirty="0">
                <a:latin typeface="Constantia" pitchFamily="18" charset="0"/>
              </a:rPr>
              <a:t>общении с </a:t>
            </a:r>
            <a:r>
              <a:rPr lang="ru-RU" dirty="0" smtClean="0">
                <a:latin typeface="Constantia" pitchFamily="18" charset="0"/>
              </a:rPr>
              <a:t>учащимися:</a:t>
            </a:r>
            <a:endParaRPr lang="ru-RU" dirty="0">
              <a:latin typeface="Constantia" pitchFamily="18" charset="0"/>
            </a:endParaRPr>
          </a:p>
          <a:p>
            <a:r>
              <a:rPr lang="ru-RU" dirty="0">
                <a:latin typeface="Constantia" pitchFamily="18" charset="0"/>
              </a:rPr>
              <a:t>доброе и гуманное </a:t>
            </a:r>
            <a:r>
              <a:rPr lang="ru-RU" dirty="0" smtClean="0">
                <a:latin typeface="Constantia" pitchFamily="18" charset="0"/>
              </a:rPr>
              <a:t>отношение</a:t>
            </a:r>
          </a:p>
          <a:p>
            <a:r>
              <a:rPr lang="ru-RU" dirty="0" smtClean="0">
                <a:latin typeface="Constantia" pitchFamily="18" charset="0"/>
              </a:rPr>
              <a:t>уважение </a:t>
            </a:r>
            <a:r>
              <a:rPr lang="ru-RU" dirty="0">
                <a:latin typeface="Constantia" pitchFamily="18" charset="0"/>
              </a:rPr>
              <a:t>и </a:t>
            </a:r>
            <a:r>
              <a:rPr lang="ru-RU" dirty="0" smtClean="0">
                <a:latin typeface="Constantia" pitchFamily="18" charset="0"/>
              </a:rPr>
              <a:t>оптимизм</a:t>
            </a:r>
          </a:p>
          <a:p>
            <a:r>
              <a:rPr lang="ru-RU" dirty="0">
                <a:latin typeface="Constantia" pitchFamily="18" charset="0"/>
              </a:rPr>
              <a:t>духовную </a:t>
            </a:r>
            <a:r>
              <a:rPr lang="ru-RU" dirty="0" smtClean="0">
                <a:latin typeface="Constantia" pitchFamily="18" charset="0"/>
              </a:rPr>
              <a:t>близость</a:t>
            </a:r>
          </a:p>
          <a:p>
            <a:r>
              <a:rPr lang="ru-RU" dirty="0" smtClean="0">
                <a:latin typeface="Constantia" pitchFamily="18" charset="0"/>
              </a:rPr>
              <a:t>творческое взаимодействие единомышленников</a:t>
            </a:r>
          </a:p>
          <a:p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57166"/>
            <a:ext cx="3528392" cy="1052514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  <a:latin typeface="Constantia" pitchFamily="18" charset="0"/>
              </a:rPr>
              <a:t> </a:t>
            </a:r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  <a:cs typeface="Times New Roman" pitchFamily="18" charset="0"/>
              </a:rPr>
              <a:t>Вывод :</a:t>
            </a:r>
            <a:endParaRPr lang="ru-RU" b="1" dirty="0">
              <a:solidFill>
                <a:srgbClr val="8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4427984" y="2420888"/>
            <a:ext cx="4176464" cy="381642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1042804" fontAlgn="base">
              <a:spcBef>
                <a:spcPct val="0"/>
              </a:spcBef>
              <a:spcAft>
                <a:spcPct val="0"/>
              </a:spcAft>
            </a:pPr>
            <a:endParaRPr lang="ru-RU" sz="21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12777"/>
            <a:ext cx="7488832" cy="4824536"/>
          </a:xfrm>
        </p:spPr>
        <p:txBody>
          <a:bodyPr>
            <a:normAutofit/>
          </a:bodyPr>
          <a:lstStyle/>
          <a:p>
            <a:pPr algn="just"/>
            <a:r>
              <a:rPr lang="ru-RU" sz="3600" b="1" i="1" dirty="0" smtClean="0">
                <a:latin typeface="Constantia" pitchFamily="18" charset="0"/>
              </a:rPr>
              <a:t>Педагогическое общение</a:t>
            </a:r>
            <a:r>
              <a:rPr lang="ru-RU" sz="3600" dirty="0" smtClean="0">
                <a:latin typeface="Constantia" pitchFamily="18" charset="0"/>
              </a:rPr>
              <a:t>, основанное на стремлении к сотрудничеству с учащимися, на желании понять и создать реальные условия для их творческого развития, </a:t>
            </a:r>
            <a:r>
              <a:rPr lang="ru-RU" sz="3600" b="1" i="1" dirty="0" smtClean="0">
                <a:latin typeface="Constantia" pitchFamily="18" charset="0"/>
              </a:rPr>
              <a:t>способствует педагогическому творчеству</a:t>
            </a:r>
            <a:r>
              <a:rPr lang="ru-RU" b="1" i="1" dirty="0" smtClean="0">
                <a:latin typeface="Constantia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23728" y="1772820"/>
            <a:ext cx="7020272" cy="2173712"/>
          </a:xfrm>
          <a:prstGeom prst="rect">
            <a:avLst/>
          </a:prstGeom>
          <a:noFill/>
        </p:spPr>
        <p:txBody>
          <a:bodyPr wrap="square" lIns="80049" tIns="40025" rIns="80049" bIns="4002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400" b="1" dirty="0">
                <a:ln w="900" cmpd="sng">
                  <a:solidFill>
                    <a:srgbClr val="CCCC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CCCC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CCCC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Профессионализм и педагогическое мастерство современного педагога дополнительного образования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347864" y="5517233"/>
            <a:ext cx="5544616" cy="85247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344" tIns="45672" rIns="91344" bIns="45672" rtlCol="0">
            <a:normAutofit fontScale="85000" lnSpcReduction="20000"/>
          </a:bodyPr>
          <a:lstStyle/>
          <a:p>
            <a:pPr marL="342536" indent="-342536" algn="r">
              <a:spcBef>
                <a:spcPct val="20000"/>
              </a:spcBef>
              <a:defRPr/>
            </a:pPr>
            <a:r>
              <a:rPr lang="ru-RU" sz="3200" b="1" i="1" dirty="0">
                <a:solidFill>
                  <a:srgbClr val="800000"/>
                </a:solidFill>
              </a:rPr>
              <a:t>Черникова Н.А., </a:t>
            </a:r>
          </a:p>
          <a:p>
            <a:pPr marL="342536" indent="-342536" algn="r">
              <a:spcBef>
                <a:spcPct val="20000"/>
              </a:spcBef>
              <a:defRPr/>
            </a:pPr>
            <a:r>
              <a:rPr lang="ru-RU" sz="3200" b="1" i="1" dirty="0">
                <a:solidFill>
                  <a:srgbClr val="800000"/>
                </a:solidFill>
              </a:rPr>
              <a:t>руководитель ИМК</a:t>
            </a:r>
          </a:p>
        </p:txBody>
      </p:sp>
      <p:pic>
        <p:nvPicPr>
          <p:cNvPr id="10" name="Рисунок 9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" y="2349654"/>
            <a:ext cx="2889967" cy="4508351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75656" y="1772819"/>
            <a:ext cx="7668344" cy="2543044"/>
          </a:xfrm>
          <a:prstGeom prst="rect">
            <a:avLst/>
          </a:prstGeom>
          <a:noFill/>
        </p:spPr>
        <p:txBody>
          <a:bodyPr wrap="square" lIns="80049" tIns="40025" rIns="80049" bIns="4002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ln w="900" cmpd="sng">
                  <a:solidFill>
                    <a:srgbClr val="CCCC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CCCC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CCCC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Самообразование – один из путей повышения профессионального мастерства педагога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4797152"/>
            <a:ext cx="7560840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344" tIns="45672" rIns="91344" bIns="45672" rtlCol="0">
            <a:noAutofit/>
          </a:bodyPr>
          <a:lstStyle/>
          <a:p>
            <a:pPr marL="342536" indent="-342536" algn="r">
              <a:spcBef>
                <a:spcPct val="20000"/>
              </a:spcBef>
              <a:defRPr/>
            </a:pPr>
            <a:r>
              <a:rPr lang="ru-RU" sz="2700" b="1" i="1" dirty="0" err="1">
                <a:solidFill>
                  <a:srgbClr val="800000"/>
                </a:solidFill>
              </a:rPr>
              <a:t>Швецова</a:t>
            </a:r>
            <a:r>
              <a:rPr lang="ru-RU" sz="2700" b="1" i="1" dirty="0">
                <a:solidFill>
                  <a:srgbClr val="800000"/>
                </a:solidFill>
              </a:rPr>
              <a:t> Л.Н., </a:t>
            </a:r>
          </a:p>
          <a:p>
            <a:pPr marL="342536" indent="-342536" algn="r">
              <a:spcBef>
                <a:spcPct val="20000"/>
              </a:spcBef>
              <a:defRPr/>
            </a:pPr>
            <a:r>
              <a:rPr lang="ru-RU" sz="2700" i="1" dirty="0">
                <a:solidFill>
                  <a:srgbClr val="800000"/>
                </a:solidFill>
              </a:rPr>
              <a:t>педагог дополнительного образования высшей кв.категории, </a:t>
            </a:r>
            <a:r>
              <a:rPr lang="ru-RU" sz="2700" i="1" dirty="0" err="1">
                <a:solidFill>
                  <a:srgbClr val="800000"/>
                </a:solidFill>
              </a:rPr>
              <a:t>д</a:t>
            </a:r>
            <a:r>
              <a:rPr lang="ru-RU" sz="2700" i="1" dirty="0">
                <a:solidFill>
                  <a:srgbClr val="800000"/>
                </a:solidFill>
              </a:rPr>
              <a:t>/к «Гайдаровец»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aremo.ru/upload/iblock/687/687246aafea3d3733c34aad02c2de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720" y="548680"/>
            <a:ext cx="5707594" cy="568863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3456384"/>
          </a:xfrm>
        </p:spPr>
        <p:txBody>
          <a:bodyPr>
            <a:normAutofit fontScale="90000"/>
          </a:bodyPr>
          <a:lstStyle/>
          <a:p>
            <a:r>
              <a:rPr lang="ru-RU" sz="4000" b="0" dirty="0">
                <a:solidFill>
                  <a:srgbClr val="C00000"/>
                </a:solidFill>
                <a:latin typeface="Arial Black" pitchFamily="34" charset="0"/>
              </a:rPr>
              <a:t>Развитие исследовательских умений и </a:t>
            </a:r>
            <a:r>
              <a:rPr lang="ru-RU" sz="4000" b="0" dirty="0" smtClean="0">
                <a:solidFill>
                  <a:srgbClr val="C00000"/>
                </a:solidFill>
                <a:latin typeface="Arial Black" pitchFamily="34" charset="0"/>
              </a:rPr>
              <a:t>навыков</a:t>
            </a:r>
            <a:br>
              <a:rPr lang="ru-RU" sz="4000" b="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b="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4000" b="0" dirty="0">
                <a:solidFill>
                  <a:srgbClr val="C00000"/>
                </a:solidFill>
                <a:latin typeface="Arial Black" pitchFamily="34" charset="0"/>
              </a:rPr>
              <a:t>у дошкольников </a:t>
            </a:r>
            <a:r>
              <a:rPr lang="ru-RU" sz="4000" b="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4000" b="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b="0" dirty="0" smtClean="0">
                <a:solidFill>
                  <a:srgbClr val="C00000"/>
                </a:solidFill>
                <a:latin typeface="Arial Black" pitchFamily="34" charset="0"/>
              </a:rPr>
              <a:t>в </a:t>
            </a:r>
            <a:r>
              <a:rPr lang="ru-RU" sz="4000" b="0" dirty="0">
                <a:solidFill>
                  <a:srgbClr val="C00000"/>
                </a:solidFill>
                <a:latin typeface="Arial Black" pitchFamily="34" charset="0"/>
              </a:rPr>
              <a:t>процессе ознакомления </a:t>
            </a:r>
            <a:r>
              <a:rPr lang="ru-RU" sz="4000" b="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4000" b="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b="0" dirty="0" smtClean="0">
                <a:solidFill>
                  <a:srgbClr val="C00000"/>
                </a:solidFill>
                <a:latin typeface="Arial Black" pitchFamily="34" charset="0"/>
              </a:rPr>
              <a:t>с </a:t>
            </a:r>
            <a:r>
              <a:rPr lang="ru-RU" sz="4000" b="0" dirty="0">
                <a:solidFill>
                  <a:srgbClr val="C00000"/>
                </a:solidFill>
                <a:latin typeface="Arial Black" pitchFamily="34" charset="0"/>
              </a:rPr>
              <a:t>окружающим миром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>
                <a:latin typeface="Arial Black" pitchFamily="34" charset="0"/>
              </a:rPr>
              <a:t>педагог ставит проблему и намечает стратегию и тактику ее решения;</a:t>
            </a:r>
          </a:p>
          <a:p>
            <a:pPr lvl="0"/>
            <a:r>
              <a:rPr lang="ru-RU" sz="2800" dirty="0" smtClean="0">
                <a:latin typeface="Arial Black" pitchFamily="34" charset="0"/>
              </a:rPr>
              <a:t>педагог ставит проблему, но метод ее решения ребенок ищет самостоятельно;</a:t>
            </a:r>
          </a:p>
          <a:p>
            <a:r>
              <a:rPr lang="ru-RU" sz="2800" dirty="0" smtClean="0">
                <a:latin typeface="Arial Black" pitchFamily="34" charset="0"/>
              </a:rPr>
              <a:t>постановка проблемы, поиск методов ее исследования и разработки решения осуществляются детьми самостоятельно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4"/>
            <a:ext cx="7416824" cy="536145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sz="3000" dirty="0" smtClean="0">
                <a:latin typeface="Arial Black" pitchFamily="34" charset="0"/>
              </a:rPr>
              <a:t>видеть проблему;</a:t>
            </a:r>
          </a:p>
          <a:p>
            <a:pPr>
              <a:buFont typeface="Wingdings" pitchFamily="2" charset="2"/>
              <a:buChar char="q"/>
            </a:pPr>
            <a:r>
              <a:rPr lang="ru-RU" sz="3000" dirty="0" smtClean="0">
                <a:latin typeface="Arial Black" pitchFamily="34" charset="0"/>
              </a:rPr>
              <a:t> выдвигать гипотезу;</a:t>
            </a:r>
          </a:p>
          <a:p>
            <a:pPr>
              <a:buFont typeface="Wingdings" pitchFamily="2" charset="2"/>
              <a:buChar char="q"/>
            </a:pPr>
            <a:r>
              <a:rPr lang="ru-RU" sz="3000" dirty="0" smtClean="0">
                <a:latin typeface="Arial Black" pitchFamily="34" charset="0"/>
              </a:rPr>
              <a:t> классифицировать;</a:t>
            </a:r>
          </a:p>
          <a:p>
            <a:pPr>
              <a:buFont typeface="Wingdings" pitchFamily="2" charset="2"/>
              <a:buChar char="q"/>
            </a:pPr>
            <a:r>
              <a:rPr lang="ru-RU" sz="3000" dirty="0" smtClean="0">
                <a:latin typeface="Arial Black" pitchFamily="34" charset="0"/>
              </a:rPr>
              <a:t> наблюдать;</a:t>
            </a:r>
          </a:p>
          <a:p>
            <a:pPr>
              <a:buFont typeface="Wingdings" pitchFamily="2" charset="2"/>
              <a:buChar char="q"/>
            </a:pPr>
            <a:r>
              <a:rPr lang="ru-RU" sz="3000" dirty="0" smtClean="0">
                <a:latin typeface="Arial Black" pitchFamily="34" charset="0"/>
              </a:rPr>
              <a:t> умения и навыки проведения эксперимента;</a:t>
            </a:r>
          </a:p>
          <a:p>
            <a:pPr>
              <a:buFont typeface="Wingdings" pitchFamily="2" charset="2"/>
              <a:buChar char="q"/>
            </a:pPr>
            <a:r>
              <a:rPr lang="ru-RU" sz="3000" dirty="0" smtClean="0">
                <a:latin typeface="Arial Black" pitchFamily="34" charset="0"/>
              </a:rPr>
              <a:t> структурировать </a:t>
            </a:r>
            <a:r>
              <a:rPr lang="ru-RU" sz="3000" smtClean="0">
                <a:latin typeface="Arial Black" pitchFamily="34" charset="0"/>
              </a:rPr>
              <a:t>полученный  </a:t>
            </a:r>
            <a:r>
              <a:rPr lang="ru-RU" sz="3000" dirty="0" smtClean="0">
                <a:latin typeface="Arial Black" pitchFamily="34" charset="0"/>
              </a:rPr>
              <a:t>материал;</a:t>
            </a:r>
          </a:p>
          <a:p>
            <a:pPr>
              <a:buFont typeface="Wingdings" pitchFamily="2" charset="2"/>
              <a:buChar char="q"/>
            </a:pPr>
            <a:r>
              <a:rPr lang="ru-RU" sz="3000" dirty="0" smtClean="0">
                <a:latin typeface="Arial Black" pitchFamily="34" charset="0"/>
              </a:rPr>
              <a:t> делать выводы и умозаключения;</a:t>
            </a:r>
          </a:p>
          <a:p>
            <a:pPr>
              <a:buFont typeface="Wingdings" pitchFamily="2" charset="2"/>
              <a:buChar char="q"/>
            </a:pPr>
            <a:r>
              <a:rPr lang="ru-RU" sz="3000" dirty="0" smtClean="0">
                <a:latin typeface="Arial Black" pitchFamily="34" charset="0"/>
              </a:rPr>
              <a:t> доказывать и защищать свои идеи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17646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I этап: констатирующий эксперимент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II этап: формирующий эксперимент </a:t>
            </a:r>
          </a:p>
          <a:p>
            <a:pPr algn="ctr">
              <a:buNone/>
            </a:pPr>
            <a:endParaRPr lang="ru-RU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III этап: контрольный эксперимент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83568" y="1124744"/>
          <a:ext cx="7848871" cy="5280830"/>
        </p:xfrm>
        <a:graphic>
          <a:graphicData uri="http://schemas.openxmlformats.org/drawingml/2006/table">
            <a:tbl>
              <a:tblPr/>
              <a:tblGrid>
                <a:gridCol w="3927396"/>
                <a:gridCol w="1433448"/>
                <a:gridCol w="1319280"/>
                <a:gridCol w="1168747"/>
              </a:tblGrid>
              <a:tr h="42350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Уровни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5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598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  Умение формулировать проблему.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9,5%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42,9%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47,6%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847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  Умение выдвигать гипотезы, строить предположения.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28,6%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57,1%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598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  Умение формулировать и задавать вопросы.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71,4%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847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  Умение описывать явления, процессы, рассуждать и обобщать.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71,4%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598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  Умение делать выводы и умозаключения.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9,5%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52,5%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847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6.  Степень самостоятельности при проведении эксперимента.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28,6%</a:t>
                      </a:r>
                      <a:endParaRPr lang="ru-RU"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71,4%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59376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Констатирующий этап эксперимента</a:t>
            </a:r>
            <a:endParaRPr lang="ru-RU" sz="24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Формирующий эксперимент</a:t>
            </a:r>
            <a:br>
              <a:rPr lang="ru-RU" sz="2800" dirty="0">
                <a:solidFill>
                  <a:srgbClr val="C00000"/>
                </a:solidFill>
                <a:latin typeface="Arial Black" pitchFamily="34" charset="0"/>
              </a:rPr>
            </a:b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47853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1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этап – учимся видеть проблему; </a:t>
            </a:r>
          </a:p>
          <a:p>
            <a:pPr algn="ctr">
              <a:buNone/>
            </a:pPr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2 этап – учимся выдвигать гипотезы;</a:t>
            </a:r>
          </a:p>
          <a:p>
            <a:pPr algn="ctr">
              <a:buNone/>
            </a:pPr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3 этап – учимся задавать вопросы;</a:t>
            </a:r>
          </a:p>
          <a:p>
            <a:pPr algn="ctr">
              <a:buNone/>
            </a:pPr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4 этап - учимся выделять главную мысль, делать выводы и умозаключения;</a:t>
            </a:r>
          </a:p>
          <a:p>
            <a:pPr algn="ctr">
              <a:buNone/>
            </a:pPr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5 этап – учимся экспериментировать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http://www.syntone-spb.ru/files/images/Children-Digital-Art(1)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992888" cy="518457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:\DCIM\100KC813\100_5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62" y="620689"/>
            <a:ext cx="7489463" cy="56166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9025" y="1196752"/>
            <a:ext cx="8784976" cy="428499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1) </a:t>
            </a:r>
            <a:r>
              <a:rPr lang="ru-RU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квалифицированный работник в какой-нибудь производственной области;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2) </a:t>
            </a:r>
            <a:r>
              <a:rPr lang="ru-RU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руководитель какого-нибудь производственного цеха в отдельной специальной области;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3) </a:t>
            </a:r>
            <a:r>
              <a:rPr lang="ru-RU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человек, который умеет хорошо, ловко что-нибудь делать;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4) </a:t>
            </a:r>
            <a:r>
              <a:rPr lang="ru-RU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специалист, достигший высокого искусства в своем деле.</a:t>
            </a:r>
          </a:p>
          <a:p>
            <a:pPr>
              <a:buNone/>
              <a:defRPr/>
            </a:pPr>
            <a:r>
              <a:rPr lang="ru-RU" sz="2800" i="1" dirty="0" smtClean="0"/>
              <a:t>/ Толковый словарь С.И. Ожегова /</a:t>
            </a:r>
            <a:endParaRPr 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Arabic Typesetting" pitchFamily="66" charset="-78"/>
            </a:endParaRPr>
          </a:p>
          <a:p>
            <a:pPr>
              <a:defRPr/>
            </a:pPr>
            <a:endParaRPr lang="ru-RU" sz="3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45" y="332658"/>
            <a:ext cx="3926751" cy="973426"/>
          </a:xfrm>
          <a:prstGeom prst="rect">
            <a:avLst/>
          </a:prstGeom>
          <a:noFill/>
        </p:spPr>
        <p:txBody>
          <a:bodyPr wrap="none" lIns="80091" tIns="40046" rIns="80091" bIns="4004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8010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800" b="1" i="1" spc="44" dirty="0">
                <a:ln w="11430"/>
                <a:gradFill>
                  <a:gsLst>
                    <a:gs pos="25000">
                      <a:srgbClr val="669900">
                        <a:satMod val="155000"/>
                      </a:srgbClr>
                    </a:gs>
                    <a:gs pos="100000">
                      <a:srgbClr val="6699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“Мастер”</a:t>
            </a:r>
            <a:endParaRPr lang="ru-RU" sz="5800" b="1" spc="44" dirty="0">
              <a:ln w="11430"/>
              <a:gradFill>
                <a:gsLst>
                  <a:gs pos="25000">
                    <a:srgbClr val="669900">
                      <a:satMod val="155000"/>
                    </a:srgbClr>
                  </a:gs>
                  <a:gs pos="100000">
                    <a:srgbClr val="669900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941168"/>
            <a:ext cx="206926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3" y="1052736"/>
          <a:ext cx="8208914" cy="5200230"/>
        </p:xfrm>
        <a:graphic>
          <a:graphicData uri="http://schemas.openxmlformats.org/drawingml/2006/table">
            <a:tbl>
              <a:tblPr/>
              <a:tblGrid>
                <a:gridCol w="2828281"/>
                <a:gridCol w="965754"/>
                <a:gridCol w="827791"/>
                <a:gridCol w="896772"/>
                <a:gridCol w="896772"/>
                <a:gridCol w="965754"/>
                <a:gridCol w="827790"/>
              </a:tblGrid>
              <a:tr h="26878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 уровень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 уровень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 уровень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84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Конст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     Контр.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эксп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          </a:t>
                      </a: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эксп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Конст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  Контр.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эксп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      </a:t>
                      </a: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эксп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Конст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    Контр.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эксп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        </a:t>
                      </a: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эксп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6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  Умение формулировать проблему.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9,5%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23,8%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42,9%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66,6%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47,6%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9,5%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861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  Умение выдвигать гипотезы, строить предположения.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23,8%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57,1%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71,4%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60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  Умение формулировать и задавать вопросы.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33,3%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71,4%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57,1%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9,5%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842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  Умение описывать явления, процессы, рассуждать и обобщать.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23,8%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71,4%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66,6%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9,5%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599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  Умение делать выводы и умозаключения.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9,5%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57,1%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52,4%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28,6%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884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6.  Степень самостоятельности при проведении эксперимента.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14,3%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28,5%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52,4%</a:t>
                      </a:r>
                      <a:endParaRPr lang="ru-RU" sz="16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71,4%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33,3%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</a:tbl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83568" y="428648"/>
            <a:ext cx="7992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Контрольный этап эксперимента</a:t>
            </a:r>
            <a:endParaRPr lang="ru-RU" sz="24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lib.znaimo.com.ua/tw_files2/urls_4/948/d-947234/947234_html_m74b6eda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774063"/>
            <a:ext cx="4824536" cy="54290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75656" y="1772819"/>
            <a:ext cx="7668344" cy="2543044"/>
          </a:xfrm>
          <a:prstGeom prst="rect">
            <a:avLst/>
          </a:prstGeom>
          <a:noFill/>
        </p:spPr>
        <p:txBody>
          <a:bodyPr wrap="square" lIns="80049" tIns="40025" rIns="80049" bIns="4002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ln w="900" cmpd="sng">
                  <a:solidFill>
                    <a:srgbClr val="CCCC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CCCC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CCCC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Профессиональный рост педагогического мастерства с момента повышения квалификации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4797152"/>
            <a:ext cx="7560840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344" tIns="45672" rIns="91344" bIns="45672" rtlCol="0">
            <a:noAutofit/>
          </a:bodyPr>
          <a:lstStyle/>
          <a:p>
            <a:pPr marL="342536" indent="-342536" algn="r">
              <a:spcBef>
                <a:spcPct val="20000"/>
              </a:spcBef>
              <a:defRPr/>
            </a:pPr>
            <a:r>
              <a:rPr lang="ru-RU" sz="2700" b="1" i="1" dirty="0">
                <a:solidFill>
                  <a:srgbClr val="800000"/>
                </a:solidFill>
              </a:rPr>
              <a:t>Вострикова Е.А., </a:t>
            </a:r>
          </a:p>
          <a:p>
            <a:pPr marL="342536" indent="-342536" algn="r">
              <a:spcBef>
                <a:spcPct val="20000"/>
              </a:spcBef>
              <a:defRPr/>
            </a:pPr>
            <a:r>
              <a:rPr lang="ru-RU" sz="2700" i="1" dirty="0">
                <a:solidFill>
                  <a:srgbClr val="800000"/>
                </a:solidFill>
              </a:rPr>
              <a:t>педагог дополнительного образования</a:t>
            </a:r>
          </a:p>
          <a:p>
            <a:pPr marL="342536" indent="-342536" algn="r">
              <a:spcBef>
                <a:spcPct val="20000"/>
              </a:spcBef>
              <a:defRPr/>
            </a:pPr>
            <a:r>
              <a:rPr lang="ru-RU" sz="2700" i="1" dirty="0">
                <a:solidFill>
                  <a:srgbClr val="800000"/>
                </a:solidFill>
              </a:rPr>
              <a:t> </a:t>
            </a:r>
            <a:r>
              <a:rPr lang="en-US" sz="2700" i="1" dirty="0">
                <a:solidFill>
                  <a:srgbClr val="800000"/>
                </a:solidFill>
              </a:rPr>
              <a:t>I</a:t>
            </a:r>
            <a:r>
              <a:rPr lang="ru-RU" sz="2700" i="1" dirty="0">
                <a:solidFill>
                  <a:srgbClr val="800000"/>
                </a:solidFill>
              </a:rPr>
              <a:t> кв.категории, «Учебный корпус»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15616" y="1772819"/>
            <a:ext cx="8028384" cy="2543044"/>
          </a:xfrm>
          <a:prstGeom prst="rect">
            <a:avLst/>
          </a:prstGeom>
          <a:noFill/>
        </p:spPr>
        <p:txBody>
          <a:bodyPr wrap="square" lIns="80049" tIns="40025" rIns="80049" bIns="4002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ln w="900" cmpd="sng">
                  <a:solidFill>
                    <a:srgbClr val="CCCC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CCCC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CCCC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Конкурс профессионального мастерства – эффективная форма повышения профессионализма педагогов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4797152"/>
            <a:ext cx="7560840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344" tIns="45672" rIns="91344" bIns="45672" rtlCol="0">
            <a:noAutofit/>
          </a:bodyPr>
          <a:lstStyle/>
          <a:p>
            <a:pPr marL="342536" indent="-342536" algn="r">
              <a:spcBef>
                <a:spcPct val="20000"/>
              </a:spcBef>
              <a:defRPr/>
            </a:pPr>
            <a:r>
              <a:rPr lang="ru-RU" sz="2700" b="1" i="1" dirty="0" err="1">
                <a:solidFill>
                  <a:srgbClr val="800000"/>
                </a:solidFill>
              </a:rPr>
              <a:t>Евсюкова</a:t>
            </a:r>
            <a:r>
              <a:rPr lang="ru-RU" sz="2700" b="1" i="1" dirty="0">
                <a:solidFill>
                  <a:srgbClr val="800000"/>
                </a:solidFill>
              </a:rPr>
              <a:t> Л.Н., </a:t>
            </a:r>
          </a:p>
          <a:p>
            <a:pPr marL="342536" indent="-342536" algn="r">
              <a:spcBef>
                <a:spcPct val="20000"/>
              </a:spcBef>
              <a:defRPr/>
            </a:pPr>
            <a:r>
              <a:rPr lang="ru-RU" sz="2700" i="1" dirty="0">
                <a:solidFill>
                  <a:srgbClr val="800000"/>
                </a:solidFill>
              </a:rPr>
              <a:t>педагог дополнительного образования</a:t>
            </a:r>
          </a:p>
          <a:p>
            <a:pPr marL="342536" indent="-342536" algn="r">
              <a:spcBef>
                <a:spcPct val="20000"/>
              </a:spcBef>
              <a:defRPr/>
            </a:pPr>
            <a:r>
              <a:rPr lang="ru-RU" sz="2700" i="1" dirty="0">
                <a:solidFill>
                  <a:srgbClr val="800000"/>
                </a:solidFill>
              </a:rPr>
              <a:t> </a:t>
            </a:r>
            <a:r>
              <a:rPr lang="en-US" sz="2700" i="1" dirty="0">
                <a:solidFill>
                  <a:srgbClr val="800000"/>
                </a:solidFill>
              </a:rPr>
              <a:t>I</a:t>
            </a:r>
            <a:r>
              <a:rPr lang="ru-RU" sz="2700" i="1" dirty="0">
                <a:solidFill>
                  <a:srgbClr val="800000"/>
                </a:solidFill>
              </a:rPr>
              <a:t> кв.категории, </a:t>
            </a:r>
            <a:r>
              <a:rPr lang="ru-RU" sz="2700" i="1" dirty="0" err="1">
                <a:solidFill>
                  <a:srgbClr val="800000"/>
                </a:solidFill>
              </a:rPr>
              <a:t>д</a:t>
            </a:r>
            <a:r>
              <a:rPr lang="ru-RU" sz="2700" i="1" dirty="0">
                <a:solidFill>
                  <a:srgbClr val="800000"/>
                </a:solidFill>
              </a:rPr>
              <a:t>/к «Автомобилист»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576" y="1772819"/>
            <a:ext cx="8388424" cy="2484340"/>
          </a:xfrm>
          <a:prstGeom prst="rect">
            <a:avLst/>
          </a:prstGeom>
          <a:noFill/>
        </p:spPr>
        <p:txBody>
          <a:bodyPr wrap="square" lIns="80049" tIns="40025" rIns="80049" bIns="4002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800" b="1" dirty="0">
                <a:ln w="900" cmpd="sng">
                  <a:solidFill>
                    <a:srgbClr val="CCCC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CCCC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CCCC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Влияние дистанционных курсов повышения квалификации на профессиональное мастерство педагога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4797152"/>
            <a:ext cx="7560840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344" tIns="45672" rIns="91344" bIns="45672" rtlCol="0">
            <a:noAutofit/>
          </a:bodyPr>
          <a:lstStyle/>
          <a:p>
            <a:pPr marL="342536" indent="-342536" algn="r">
              <a:spcBef>
                <a:spcPct val="20000"/>
              </a:spcBef>
              <a:defRPr/>
            </a:pPr>
            <a:r>
              <a:rPr lang="ru-RU" sz="2700" b="1" i="1" dirty="0">
                <a:solidFill>
                  <a:srgbClr val="800000"/>
                </a:solidFill>
              </a:rPr>
              <a:t>Гладких Т.В., </a:t>
            </a:r>
          </a:p>
          <a:p>
            <a:pPr marL="342536" indent="-342536" algn="r">
              <a:spcBef>
                <a:spcPct val="20000"/>
              </a:spcBef>
              <a:defRPr/>
            </a:pPr>
            <a:r>
              <a:rPr lang="ru-RU" sz="2700" i="1" dirty="0">
                <a:solidFill>
                  <a:srgbClr val="800000"/>
                </a:solidFill>
              </a:rPr>
              <a:t>педагог дополнительного образования</a:t>
            </a:r>
          </a:p>
          <a:p>
            <a:pPr marL="342536" indent="-342536" algn="r">
              <a:spcBef>
                <a:spcPct val="20000"/>
              </a:spcBef>
              <a:defRPr/>
            </a:pPr>
            <a:r>
              <a:rPr lang="ru-RU" sz="2700" i="1" dirty="0">
                <a:solidFill>
                  <a:srgbClr val="800000"/>
                </a:solidFill>
              </a:rPr>
              <a:t> </a:t>
            </a:r>
            <a:r>
              <a:rPr lang="en-US" sz="2700" i="1" dirty="0">
                <a:solidFill>
                  <a:srgbClr val="800000"/>
                </a:solidFill>
              </a:rPr>
              <a:t>I</a:t>
            </a:r>
            <a:r>
              <a:rPr lang="ru-RU" sz="2700" i="1" dirty="0">
                <a:solidFill>
                  <a:srgbClr val="800000"/>
                </a:solidFill>
              </a:rPr>
              <a:t> кв.категории, </a:t>
            </a:r>
            <a:r>
              <a:rPr lang="ru-RU" sz="2700" i="1" dirty="0" err="1">
                <a:solidFill>
                  <a:srgbClr val="800000"/>
                </a:solidFill>
              </a:rPr>
              <a:t>д</a:t>
            </a:r>
            <a:r>
              <a:rPr lang="ru-RU" sz="2700" i="1" dirty="0">
                <a:solidFill>
                  <a:srgbClr val="800000"/>
                </a:solidFill>
              </a:rPr>
              <a:t>/к«Энтузиаст»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Татьяна\Desktop\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41627" cy="643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75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ПОСЕТИТЕЛИ САЙТА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Татьяна\Desktop\яяяя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85964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88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Татьяна\Desktop\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23833" cy="65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30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Татьяна\Desktop\я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177" y="260648"/>
            <a:ext cx="89241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07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57935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Татьяна\Desktop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350" y="1995488"/>
            <a:ext cx="8621713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81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9b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5" y="4797152"/>
            <a:ext cx="3123431" cy="2271586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4284990"/>
          </a:xfrm>
        </p:spPr>
        <p:txBody>
          <a:bodyPr/>
          <a:lstStyle/>
          <a:p>
            <a:pPr marL="168185" indent="20628">
              <a:buNone/>
            </a:pPr>
            <a:r>
              <a:rPr lang="ru-RU" sz="4200" b="1" dirty="0" smtClean="0">
                <a:solidFill>
                  <a:srgbClr val="002060"/>
                </a:solidFill>
              </a:rPr>
              <a:t>это высший уровень педагогической деятельности, проявляющийся в творчестве педагога, в постоянном совершенствовании искусства обучения, воспитания и развития человека</a:t>
            </a:r>
            <a:r>
              <a:rPr lang="ru-RU" sz="4400" dirty="0" smtClean="0"/>
              <a:t>. </a:t>
            </a:r>
          </a:p>
          <a:p>
            <a:pPr>
              <a:defRPr/>
            </a:pPr>
            <a:endParaRPr lang="ru-RU" sz="3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548683"/>
            <a:ext cx="8892480" cy="781593"/>
          </a:xfrm>
          <a:prstGeom prst="rect">
            <a:avLst/>
          </a:prstGeom>
          <a:noFill/>
        </p:spPr>
        <p:txBody>
          <a:bodyPr wrap="square" lIns="80091" tIns="40046" rIns="80091" bIns="4004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8010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i="1" spc="44" dirty="0">
                <a:ln w="11430"/>
                <a:gradFill>
                  <a:gsLst>
                    <a:gs pos="25000">
                      <a:srgbClr val="669900">
                        <a:satMod val="155000"/>
                      </a:srgbClr>
                    </a:gs>
                    <a:gs pos="100000">
                      <a:srgbClr val="6699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Педагогическое мастерство</a:t>
            </a:r>
            <a:endParaRPr lang="ru-RU" sz="4400" b="1" spc="44" dirty="0">
              <a:ln w="11430"/>
              <a:gradFill>
                <a:gsLst>
                  <a:gs pos="25000">
                    <a:srgbClr val="669900">
                      <a:satMod val="155000"/>
                    </a:srgbClr>
                  </a:gs>
                  <a:gs pos="100000">
                    <a:srgbClr val="669900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тьяна\Desktop\2014_04_20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121267" cy="58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esktop\2014_04_20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394881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4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Desktop\cert_20677_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70" y="212965"/>
            <a:ext cx="4392487" cy="621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тьяна\Desktop\мастер_00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2965"/>
            <a:ext cx="4392488" cy="621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131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Татьяна\Desktop\1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34437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4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САЙТ «МОЙ УНИВЕРСИТЕТ»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ru-RU" sz="4400" dirty="0" smtClean="0">
                <a:solidFill>
                  <a:srgbClr val="C00000"/>
                </a:solidFill>
              </a:rPr>
              <a:t>Обучение - основной вид деятельности человека, которым он занимается на протяжении всей своей жизни.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С.И.Змеев</a:t>
            </a:r>
            <a:r>
              <a:rPr lang="ru-RU" dirty="0" smtClean="0"/>
              <a:t> «Основы </a:t>
            </a:r>
            <a:r>
              <a:rPr lang="ru-RU" dirty="0" err="1" smtClean="0"/>
              <a:t>андрагогики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476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Татьяна\Desktop\яяя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96408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01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Татьяна\Desktop\яч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386984" cy="625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99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C:\Users\Татьяна\Desktop\выступление на собрании\2014_04_20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1834" y="260648"/>
            <a:ext cx="430892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Татьяна\Desktop\выступление на собрании\2014_04_20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3426"/>
            <a:ext cx="4320480" cy="61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61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Татьяна\Desktop\выступление на собрании\2014_04_20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606"/>
            <a:ext cx="4320480" cy="588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Татьяна\Desktop\выступление на собрании\2014_04_20\IMG_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8669" y="260647"/>
            <a:ext cx="4152563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52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6633"/>
            <a:ext cx="8271515" cy="1152127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КОНФЕРЕНЦИИ ПО РУКОДЕЛИЮ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Татьяна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172" y="1196752"/>
            <a:ext cx="821488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984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атьяна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29" y="260648"/>
            <a:ext cx="8929468" cy="585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9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76674"/>
            <a:ext cx="9144000" cy="1479469"/>
          </a:xfrm>
          <a:prstGeom prst="rect">
            <a:avLst/>
          </a:prstGeom>
          <a:noFill/>
        </p:spPr>
        <p:txBody>
          <a:bodyPr wrap="square" lIns="80091" tIns="40046" rIns="80091" bIns="4004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8010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i="1" spc="44" dirty="0">
                <a:ln w="11430"/>
                <a:gradFill>
                  <a:gsLst>
                    <a:gs pos="25000">
                      <a:srgbClr val="669900">
                        <a:satMod val="155000"/>
                      </a:srgbClr>
                    </a:gs>
                    <a:gs pos="100000">
                      <a:srgbClr val="6699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Компоненты педагогического мастерства</a:t>
            </a:r>
            <a:endParaRPr lang="ru-RU" sz="4400" b="1" spc="44" dirty="0">
              <a:ln w="11430"/>
              <a:gradFill>
                <a:gsLst>
                  <a:gs pos="25000">
                    <a:srgbClr val="669900">
                      <a:satMod val="155000"/>
                    </a:srgbClr>
                  </a:gs>
                  <a:gs pos="100000">
                    <a:srgbClr val="669900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51520" y="1844847"/>
            <a:ext cx="7344816" cy="480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  <a:spAutoFit/>
          </a:bodyPr>
          <a:lstStyle/>
          <a:p>
            <a:pPr defTabSz="913916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Профессионально-педагогическая направленность личности педагога;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391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Профессионально значимые знания;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391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Профессионально необходимые способности, умения и навыки;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391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Профессиональное творчество.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3606" y="3284985"/>
            <a:ext cx="2290394" cy="3573016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атьяна\Desktop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96760" cy="65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860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Татьяна\Desktop\certifica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92521" cy="60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Desktop\дипломы и грамоты\Сертификат_участницы_фестиваля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22277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02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Татьяна\Desktop\Диплом участник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53463" cy="60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324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КУКЛЫ -КУБЫШКИ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Татьяна\Desktop\Новая папка (2)\IMG_7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59426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173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Татьяна\Desktop\Новая папка (2)\IMG_7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640"/>
            <a:ext cx="327525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Татьяна\Desktop\Новая папка (2)\IMG_7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80850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Татьяна\Desktop\Новая папка (2)\IMG_7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2898531" cy="38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Татьяна\Desktop\Новая папка (2)\IMG_75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0430" y="188640"/>
            <a:ext cx="2330735" cy="31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Татьяна\Desktop\Новая папка (2)\IMG_75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21212"/>
            <a:ext cx="2664296" cy="355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09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ВЕРБНЫЙ БАЗАР –2014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Татьяна\Desktop\Новая папка (2)\IMG_76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Татьяна\Desktop\Новая папка (2)\IMG_7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9"/>
            <a:ext cx="3942504" cy="527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07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ТВОРЧЕСКИЙ КЛУБ «ПАРАСКЕВА»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 ПРИ МУЗЕЕ «Т.Г.ШЕВЧЕНКО В ОРСКОЙ КРЕПОСТИ»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Татьяна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00800" cy="530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0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Desktop\ф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17198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5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МАСТЕР-КЛАСС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ПО ИЗГОТОВЛЕНИЮ КИКИМОРЫ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Татьяна\Desktop\11111й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805201" cy="51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99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Татьяна\Desktop\я на фото\getImage2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69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60650"/>
            <a:ext cx="9144000" cy="781593"/>
          </a:xfrm>
          <a:prstGeom prst="rect">
            <a:avLst/>
          </a:prstGeom>
          <a:noFill/>
        </p:spPr>
        <p:txBody>
          <a:bodyPr wrap="square" lIns="80091" tIns="40046" rIns="80091" bIns="4004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8010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i="1" spc="44" dirty="0">
                <a:ln w="11430"/>
                <a:gradFill>
                  <a:gsLst>
                    <a:gs pos="25000">
                      <a:srgbClr val="669900">
                        <a:satMod val="155000"/>
                      </a:srgbClr>
                    </a:gs>
                    <a:gs pos="100000">
                      <a:srgbClr val="6699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Способности педагога:</a:t>
            </a:r>
            <a:endParaRPr lang="ru-RU" sz="4400" b="1" spc="44" dirty="0">
              <a:ln w="11430"/>
              <a:gradFill>
                <a:gsLst>
                  <a:gs pos="25000">
                    <a:srgbClr val="669900">
                      <a:satMod val="155000"/>
                    </a:srgbClr>
                  </a:gs>
                  <a:gs pos="100000">
                    <a:srgbClr val="669900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051721" y="902004"/>
            <a:ext cx="7092280" cy="600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  <a:spAutoFit/>
          </a:bodyPr>
          <a:lstStyle/>
          <a:p>
            <a:pPr marL="361758" indent="237999" algn="just" defTabSz="91391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а) организаторские.</a:t>
            </a:r>
            <a:endParaRPr lang="ru-RU" sz="3200" dirty="0">
              <a:solidFill>
                <a:srgbClr val="002060"/>
              </a:solidFill>
              <a:cs typeface="Arial" pitchFamily="34" charset="0"/>
            </a:endParaRPr>
          </a:p>
          <a:p>
            <a:pPr marL="361758" indent="237999" algn="just" defTabSz="91391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б) коммуникативные.</a:t>
            </a:r>
            <a:endParaRPr lang="ru-RU" sz="3200" dirty="0">
              <a:solidFill>
                <a:srgbClr val="002060"/>
              </a:solidFill>
              <a:cs typeface="Arial" pitchFamily="34" charset="0"/>
            </a:endParaRPr>
          </a:p>
          <a:p>
            <a:pPr marL="361758" indent="237999" algn="just" defTabSz="91391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в) дидактические. </a:t>
            </a:r>
            <a:endParaRPr lang="ru-RU" sz="3200" dirty="0">
              <a:solidFill>
                <a:srgbClr val="002060"/>
              </a:solidFill>
              <a:cs typeface="Arial" pitchFamily="34" charset="0"/>
            </a:endParaRPr>
          </a:p>
          <a:p>
            <a:pPr marL="361758" indent="237999" algn="just" defTabSz="91391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г) наблюдательские. </a:t>
            </a:r>
            <a:endParaRPr lang="ru-RU" sz="3200" dirty="0">
              <a:solidFill>
                <a:srgbClr val="002060"/>
              </a:solidFill>
              <a:cs typeface="Arial" pitchFamily="34" charset="0"/>
            </a:endParaRPr>
          </a:p>
          <a:p>
            <a:pPr marL="361758" indent="237999" algn="just" defTabSz="91391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д</a:t>
            </a:r>
            <a:r>
              <a:rPr lang="ru-RU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) речевые.</a:t>
            </a:r>
            <a:endParaRPr lang="ru-RU" sz="3200" dirty="0">
              <a:solidFill>
                <a:srgbClr val="002060"/>
              </a:solidFill>
              <a:cs typeface="Arial" pitchFamily="34" charset="0"/>
            </a:endParaRPr>
          </a:p>
          <a:p>
            <a:pPr marL="361758" indent="237999" algn="just" defTabSz="91391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е) гностические.</a:t>
            </a:r>
            <a:endParaRPr lang="ru-RU" sz="3200" dirty="0">
              <a:solidFill>
                <a:srgbClr val="002060"/>
              </a:solidFill>
              <a:cs typeface="Arial" pitchFamily="34" charset="0"/>
            </a:endParaRPr>
          </a:p>
          <a:p>
            <a:pPr marL="536292" algn="just" defTabSz="91391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ж) способность управлять вниманием учащихся. </a:t>
            </a:r>
            <a:endParaRPr lang="ru-RU" sz="32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" name="Рисунок 5" descr="общест.деятел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52535" y="1556792"/>
            <a:ext cx="2840077" cy="5621864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МАСТЕР-КЛАСС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ПО ВЫШИВКЕ ЛЕНТАМИ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Picture 2" descr="C:\Users\Татьяна\Desktop\11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312313" cy="47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80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атьяна\Desktop\11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72122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36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576" y="1772819"/>
            <a:ext cx="8388424" cy="2484340"/>
          </a:xfrm>
          <a:prstGeom prst="rect">
            <a:avLst/>
          </a:prstGeom>
          <a:noFill/>
        </p:spPr>
        <p:txBody>
          <a:bodyPr wrap="square" lIns="80049" tIns="40025" rIns="80049" bIns="4002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800" b="1" dirty="0">
                <a:ln w="900" cmpd="sng">
                  <a:solidFill>
                    <a:srgbClr val="CCCC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CCCC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CCCC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Влияние дистанционных курсов повышения квалификации на профессиональное мастерство педагога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3" y="4797152"/>
            <a:ext cx="7704856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344" tIns="45672" rIns="91344" bIns="45672" rtlCol="0">
            <a:noAutofit/>
          </a:bodyPr>
          <a:lstStyle/>
          <a:p>
            <a:pPr marL="342536" indent="-342536" algn="r">
              <a:spcBef>
                <a:spcPct val="20000"/>
              </a:spcBef>
              <a:defRPr/>
            </a:pPr>
            <a:r>
              <a:rPr lang="ru-RU" sz="2700" b="1" i="1" dirty="0">
                <a:solidFill>
                  <a:srgbClr val="800000"/>
                </a:solidFill>
              </a:rPr>
              <a:t>Лоскутова Е.Ю., </a:t>
            </a:r>
          </a:p>
          <a:p>
            <a:pPr marL="342536" indent="-342536" algn="r">
              <a:spcBef>
                <a:spcPct val="20000"/>
              </a:spcBef>
              <a:defRPr/>
            </a:pPr>
            <a:r>
              <a:rPr lang="ru-RU" sz="2700" i="1" dirty="0">
                <a:solidFill>
                  <a:srgbClr val="800000"/>
                </a:solidFill>
              </a:rPr>
              <a:t>педагог-психолог высшей кв.категории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ааа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059832" y="-84192"/>
            <a:ext cx="6084168" cy="6942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33_1681daf8ccbe копия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3356992"/>
            <a:ext cx="3501008" cy="3501008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ааааа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75856" y="-1"/>
            <a:ext cx="5868144" cy="687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33_1681daf8ccbe копия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3284984"/>
            <a:ext cx="3573016" cy="3573016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аааа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310760" y="0"/>
            <a:ext cx="58332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33_1681daf8ccbe копия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3284984"/>
            <a:ext cx="3573016" cy="3573016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j03012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329" y="260648"/>
            <a:ext cx="174559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63888" y="764704"/>
            <a:ext cx="3033479" cy="573373"/>
          </a:xfrm>
          <a:prstGeom prst="rect">
            <a:avLst/>
          </a:prstGeom>
        </p:spPr>
        <p:txBody>
          <a:bodyPr wrap="none" lIns="80147" tIns="40074" rIns="80147" bIns="40074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fontAlgn="t" hangingPunct="0">
              <a:defRPr/>
            </a:pPr>
            <a:r>
              <a:rPr lang="ru-RU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ea typeface="Times New Roman" pitchFamily="18" charset="0"/>
              </a:rPr>
              <a:t>Деловая игра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91430" y="2185519"/>
            <a:ext cx="6646233" cy="152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47" tIns="40074" rIns="80147" bIns="40074" anchor="ctr">
            <a:spAutoFit/>
          </a:bodyPr>
          <a:lstStyle/>
          <a:p>
            <a:pPr algn="ctr" eaLnBrk="0" fontAlgn="t" hangingPunct="0">
              <a:defRPr/>
            </a:pPr>
            <a:r>
              <a:rPr lang="ru-RU" sz="47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</a:rPr>
              <a:t>«Модель педагога-мастера» </a:t>
            </a:r>
            <a:endParaRPr lang="ru-RU" sz="47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47864" y="5301208"/>
            <a:ext cx="5400600" cy="852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24" tIns="45712" rIns="91424" bIns="45712" rtlCol="0">
            <a:normAutofit fontScale="85000" lnSpcReduction="20000"/>
          </a:bodyPr>
          <a:lstStyle/>
          <a:p>
            <a:pPr marL="342839" indent="-342839" algn="r" defTabSz="914239">
              <a:spcBef>
                <a:spcPct val="20000"/>
              </a:spcBef>
              <a:defRPr/>
            </a:pPr>
            <a:r>
              <a:rPr lang="ru-RU" sz="3200" b="1" i="1" dirty="0">
                <a:solidFill>
                  <a:srgbClr val="333300"/>
                </a:solidFill>
              </a:rPr>
              <a:t>Кузьмищева Е.А., </a:t>
            </a:r>
          </a:p>
          <a:p>
            <a:pPr marL="342839" indent="-342839" algn="r" defTabSz="914239">
              <a:spcBef>
                <a:spcPct val="20000"/>
              </a:spcBef>
              <a:defRPr/>
            </a:pPr>
            <a:r>
              <a:rPr lang="ru-RU" sz="3200" b="1" i="1" dirty="0">
                <a:solidFill>
                  <a:srgbClr val="333300"/>
                </a:solidFill>
              </a:rPr>
              <a:t>методист </a:t>
            </a:r>
            <a:r>
              <a:rPr lang="en-US" sz="3200" b="1" i="1" dirty="0">
                <a:solidFill>
                  <a:srgbClr val="333300"/>
                </a:solidFill>
              </a:rPr>
              <a:t>I</a:t>
            </a:r>
            <a:r>
              <a:rPr lang="ru-RU" sz="3200" b="1" i="1" dirty="0">
                <a:solidFill>
                  <a:srgbClr val="333300"/>
                </a:solidFill>
              </a:rPr>
              <a:t> кв.категории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057" cy="1026912"/>
          </a:xfrm>
        </p:spPr>
        <p:txBody>
          <a:bodyPr/>
          <a:lstStyle/>
          <a:p>
            <a:pPr algn="ctr">
              <a:defRPr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Организационный этап: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1844824"/>
            <a:ext cx="8424936" cy="4557122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Секретарь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для записи всех поступающих предложений, </a:t>
            </a:r>
          </a:p>
          <a:p>
            <a:pPr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Хранитель времени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для контроля времени, </a:t>
            </a:r>
          </a:p>
          <a:p>
            <a:pPr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Оратор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для защиты своей работы. </a:t>
            </a:r>
          </a:p>
          <a:p>
            <a:pPr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Эксперты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для оценки работ</a:t>
            </a:r>
          </a:p>
          <a:p>
            <a:pPr>
              <a:buFont typeface="Wingdings" pitchFamily="2" charset="2"/>
              <a:buNone/>
              <a:defRPr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7293" y="594658"/>
            <a:ext cx="8229057" cy="898466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«Мозговой штурм»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06337" y="1700462"/>
            <a:ext cx="8666166" cy="4907005"/>
          </a:xfrm>
        </p:spPr>
        <p:txBody>
          <a:bodyPr/>
          <a:lstStyle/>
          <a:p>
            <a:pPr algn="just">
              <a:defRPr/>
            </a:pPr>
            <a:r>
              <a:rPr lang="ru-RU" sz="3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Определить наиболее важные на ваш взгляд качества профессионального мастерства педагога.</a:t>
            </a:r>
          </a:p>
          <a:p>
            <a:pPr algn="just">
              <a:defRPr/>
            </a:pPr>
            <a:r>
              <a:rPr lang="ru-RU" sz="3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Выбрать 10 наиболее значимых и важных качеств, причем пять из них – личностные качества, пять – профессиональные.</a:t>
            </a:r>
          </a:p>
          <a:p>
            <a:pPr>
              <a:buFont typeface="Wingdings" pitchFamily="2" charset="2"/>
              <a:buNone/>
              <a:defRPr/>
            </a:pPr>
            <a:endParaRPr 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 – 5 минут.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3"/>
          <p:cNvSpPr>
            <a:spLocks noGrp="1"/>
          </p:cNvSpPr>
          <p:nvPr>
            <p:ph type="title"/>
          </p:nvPr>
        </p:nvSpPr>
        <p:spPr>
          <a:xfrm>
            <a:off x="0" y="457873"/>
            <a:ext cx="9144000" cy="1657266"/>
          </a:xfrm>
        </p:spPr>
        <p:txBody>
          <a:bodyPr/>
          <a:lstStyle/>
          <a:p>
            <a:pPr algn="ctr"/>
            <a:r>
              <a:rPr lang="ru-RU" sz="3900" b="1" i="1" dirty="0" smtClean="0"/>
              <a:t>Оформительский этап </a:t>
            </a:r>
            <a:br>
              <a:rPr lang="ru-RU" sz="3900" b="1" i="1" dirty="0" smtClean="0"/>
            </a:br>
            <a:r>
              <a:rPr lang="ru-RU" sz="3900" b="1" i="1" dirty="0" smtClean="0"/>
              <a:t>«</a:t>
            </a:r>
            <a:r>
              <a:rPr lang="ru-RU" sz="3900" i="1" dirty="0" smtClean="0"/>
              <a:t>М</a:t>
            </a:r>
            <a:r>
              <a:rPr lang="ru-RU" sz="3900" dirty="0" smtClean="0"/>
              <a:t>одель педагога - мастера»</a:t>
            </a:r>
            <a:br>
              <a:rPr lang="ru-RU" sz="3900" dirty="0" smtClean="0"/>
            </a:br>
            <a:endParaRPr lang="ru-RU" sz="3900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1981232"/>
            <a:ext cx="8640960" cy="4876768"/>
          </a:xfrm>
        </p:spPr>
        <p:txBody>
          <a:bodyPr/>
          <a:lstStyle/>
          <a:p>
            <a:pPr marL="341313" indent="20638" algn="just"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На одной половине листа  изобразить ассоциативно педагога-мастера, а рядом записать десять его наиболее значимых качеств, которые вы выбрали после обсуждения. Пять – личностные качества, пять – профессиональные.</a:t>
            </a:r>
          </a:p>
          <a:p>
            <a:pPr>
              <a:buFont typeface="Wingdings" pitchFamily="2" charset="2"/>
              <a:buNone/>
              <a:defRPr/>
            </a:pPr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Время работы – 10 минут.</a:t>
            </a:r>
          </a:p>
          <a:p>
            <a:pPr>
              <a:buFont typeface="Wingdings" pitchFamily="2" charset="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71600" y="188641"/>
            <a:ext cx="7992888" cy="10042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0091" tIns="40046" rIns="80091" bIns="4004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defTabSz="8010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333300"/>
                </a:solidFill>
              </a:rPr>
              <a:t>«Модельный Кодекс профессиональной этики педагогических работников организаций, осуществляющих образовательную деятельность»/от 28.09.2012 г./</a:t>
            </a:r>
            <a:endParaRPr lang="ru-RU" sz="2000" b="1" spc="44" dirty="0">
              <a:ln w="11430"/>
              <a:solidFill>
                <a:srgbClr val="33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79512" y="1340795"/>
            <a:ext cx="8712968" cy="532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700" b="1" i="1" dirty="0">
                <a:solidFill>
                  <a:srgbClr val="333300"/>
                </a:solidFill>
              </a:rPr>
              <a:t>А)</a:t>
            </a:r>
            <a:r>
              <a:rPr lang="ru-RU" sz="1700" dirty="0">
                <a:solidFill>
                  <a:srgbClr val="333300"/>
                </a:solidFill>
              </a:rPr>
              <a:t> осуществлять свою деятельность на высоком профессиональном уровне;</a:t>
            </a:r>
          </a:p>
          <a:p>
            <a:pPr algn="just"/>
            <a:r>
              <a:rPr lang="ru-RU" sz="1700" b="1" i="1" dirty="0">
                <a:solidFill>
                  <a:srgbClr val="333300"/>
                </a:solidFill>
              </a:rPr>
              <a:t>Б)</a:t>
            </a:r>
            <a:r>
              <a:rPr lang="ru-RU" sz="1700" dirty="0">
                <a:solidFill>
                  <a:srgbClr val="333300"/>
                </a:solidFill>
              </a:rPr>
              <a:t> соблюдать правовые, нравственные и этические нормы;</a:t>
            </a:r>
          </a:p>
          <a:p>
            <a:pPr algn="just"/>
            <a:r>
              <a:rPr lang="ru-RU" sz="1700" b="1" i="1" dirty="0">
                <a:solidFill>
                  <a:srgbClr val="333300"/>
                </a:solidFill>
              </a:rPr>
              <a:t>В)</a:t>
            </a:r>
            <a:r>
              <a:rPr lang="ru-RU" sz="1700" dirty="0">
                <a:solidFill>
                  <a:srgbClr val="333300"/>
                </a:solidFill>
              </a:rPr>
              <a:t> уважать честь и достоинство обучающихся и других участников образовательных отношений;</a:t>
            </a:r>
          </a:p>
          <a:p>
            <a:pPr algn="just"/>
            <a:r>
              <a:rPr lang="ru-RU" sz="1700" b="1" i="1" dirty="0">
                <a:solidFill>
                  <a:srgbClr val="333300"/>
                </a:solidFill>
              </a:rPr>
              <a:t>Г)</a:t>
            </a:r>
            <a:r>
              <a:rPr lang="ru-RU" sz="1700" dirty="0">
                <a:solidFill>
                  <a:srgbClr val="333300"/>
                </a:solidFill>
              </a:rPr>
              <a:t> развивать у обучающихся познавательную активность, самостоятельность, инициативу, творческие способности, формировать гражданскую позицию, способность к труду и жизни в условиях современного мира, формировать у обучающихся культуру здорового и безопасного образа жизни;</a:t>
            </a:r>
          </a:p>
          <a:p>
            <a:pPr algn="just"/>
            <a:r>
              <a:rPr lang="ru-RU" sz="1700" b="1" i="1" dirty="0">
                <a:solidFill>
                  <a:srgbClr val="333300"/>
                </a:solidFill>
              </a:rPr>
              <a:t>Д)</a:t>
            </a:r>
            <a:r>
              <a:rPr lang="ru-RU" sz="1700" dirty="0">
                <a:solidFill>
                  <a:srgbClr val="333300"/>
                </a:solidFill>
              </a:rPr>
              <a:t> применять педагогически обоснованные и обеспечивающие высокое качество образования формы, методы обучения и воспитания</a:t>
            </a:r>
          </a:p>
          <a:p>
            <a:pPr algn="just"/>
            <a:r>
              <a:rPr lang="ru-RU" sz="1700" b="1" i="1" dirty="0">
                <a:solidFill>
                  <a:srgbClr val="333300"/>
                </a:solidFill>
              </a:rPr>
              <a:t>Е)</a:t>
            </a:r>
            <a:r>
              <a:rPr lang="ru-RU" sz="1700" dirty="0">
                <a:solidFill>
                  <a:srgbClr val="333300"/>
                </a:solidFill>
              </a:rPr>
              <a:t> проявлять корректность и внимательность к обучающимся, их родителям и коллегам;</a:t>
            </a:r>
          </a:p>
          <a:p>
            <a:pPr algn="just"/>
            <a:r>
              <a:rPr lang="ru-RU" sz="1700" b="1" dirty="0">
                <a:solidFill>
                  <a:srgbClr val="333300"/>
                </a:solidFill>
              </a:rPr>
              <a:t>Ж)</a:t>
            </a:r>
            <a:r>
              <a:rPr lang="ru-RU" sz="1700" dirty="0">
                <a:solidFill>
                  <a:srgbClr val="333300"/>
                </a:solidFill>
              </a:rPr>
              <a:t> проявлять терпимость и уважение к обычаям и традициям народов России и других государств, учитывать культурные и иные особенности различных этнических, социальных групп и </a:t>
            </a:r>
            <a:r>
              <a:rPr lang="ru-RU" sz="1700" dirty="0" err="1">
                <a:solidFill>
                  <a:srgbClr val="333300"/>
                </a:solidFill>
              </a:rPr>
              <a:t>конфенсий</a:t>
            </a:r>
            <a:r>
              <a:rPr lang="ru-RU" sz="1700" dirty="0">
                <a:solidFill>
                  <a:srgbClr val="333300"/>
                </a:solidFill>
              </a:rPr>
              <a:t>, способствовать межнациональному согласию обучающихся</a:t>
            </a:r>
          </a:p>
          <a:p>
            <a:pPr algn="just"/>
            <a:r>
              <a:rPr lang="ru-RU" sz="1700" b="1" i="1" dirty="0">
                <a:solidFill>
                  <a:srgbClr val="333300"/>
                </a:solidFill>
              </a:rPr>
              <a:t>З)</a:t>
            </a:r>
            <a:r>
              <a:rPr lang="ru-RU" sz="1700" dirty="0">
                <a:solidFill>
                  <a:srgbClr val="333300"/>
                </a:solidFill>
              </a:rPr>
              <a:t> воздерживаться от поведения, которое могло бы вызвать сомнение в добросовестном исполнении педагогическим работником трудовых обязанностей, а также избегать конфликтных ситуаций, способных нанести ущерб его репутации или авторитету организации, осуществляющей образовательную деятельность.</a:t>
            </a:r>
            <a:endParaRPr lang="ru-RU" sz="3200" dirty="0">
              <a:solidFill>
                <a:srgbClr val="3333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057" cy="1370736"/>
          </a:xfrm>
        </p:spPr>
        <p:txBody>
          <a:bodyPr/>
          <a:lstStyle/>
          <a:p>
            <a:pPr algn="ctr"/>
            <a:r>
              <a:rPr lang="ru-RU" b="1" i="1" dirty="0" smtClean="0"/>
              <a:t>Демонстрационный этап 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97" y="1981232"/>
            <a:ext cx="8601007" cy="3886152"/>
          </a:xfrm>
        </p:spPr>
        <p:txBody>
          <a:bodyPr/>
          <a:lstStyle/>
          <a:p>
            <a:pPr marL="90488" indent="20638" algn="just">
              <a:buFont typeface="Wingdings" pitchFamily="2" charset="2"/>
              <a:buNone/>
              <a:defRPr/>
            </a:pPr>
            <a:r>
              <a:rPr lang="ru-RU" sz="4000" dirty="0" smtClean="0"/>
              <a:t>    </a:t>
            </a:r>
            <a:r>
              <a:rPr lang="ru-RU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модели педагога-мастера и обоснование представленных профессиональных и личностных качеств.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 smtClean="0"/>
              <a:t>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работы – 10 минут. 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оценивания модели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>
          <a:xfrm>
            <a:off x="251520" y="2255386"/>
            <a:ext cx="8640960" cy="3477762"/>
          </a:xfrm>
        </p:spPr>
        <p:txBody>
          <a:bodyPr wrap="square" anchor="ctr">
            <a:spAutoFit/>
          </a:bodyPr>
          <a:lstStyle/>
          <a:p>
            <a:pPr marL="0" indent="0">
              <a:buNone/>
              <a:defRPr/>
            </a:pP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! — хорошая </a:t>
            </a: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идея;</a:t>
            </a:r>
            <a:b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 — неплохая идея;</a:t>
            </a:r>
            <a:b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РР — реально реализовать; </a:t>
            </a: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ТР — трудно реализовать;</a:t>
            </a:r>
            <a:b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НР — невозможно реализовать.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9592" y="2547156"/>
            <a:ext cx="8038071" cy="80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0147" tIns="40074" rIns="80147" bIns="40074" anchor="ctr">
            <a:spAutoFit/>
          </a:bodyPr>
          <a:lstStyle/>
          <a:p>
            <a:pPr algn="ctr" eaLnBrk="0" fontAlgn="t" hangingPunct="0">
              <a:defRPr/>
            </a:pPr>
            <a:r>
              <a:rPr lang="ru-RU" sz="47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</a:rPr>
              <a:t>«Педагог глазами детей» </a:t>
            </a:r>
            <a:endParaRPr lang="ru-RU" sz="47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Управляющая кнопка: фильм 6">
            <a:hlinkClick r:id="" action="ppaction://noaction" highlightClick="1"/>
          </p:cNvPr>
          <p:cNvSpPr/>
          <p:nvPr/>
        </p:nvSpPr>
        <p:spPr bwMode="auto">
          <a:xfrm>
            <a:off x="6948264" y="5517232"/>
            <a:ext cx="2016224" cy="1080120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2779" y="1977632"/>
            <a:ext cx="7505345" cy="1527481"/>
          </a:xfrm>
          <a:prstGeom prst="rect">
            <a:avLst/>
          </a:prstGeom>
          <a:noFill/>
        </p:spPr>
        <p:txBody>
          <a:bodyPr wrap="none" lIns="80147" tIns="40074" rIns="80147" bIns="40074">
            <a:spAutoFit/>
          </a:bodyPr>
          <a:lstStyle/>
          <a:p>
            <a:pPr algn="ctr">
              <a:defRPr/>
            </a:pPr>
            <a:r>
              <a:rPr lang="ru-RU" sz="47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 за </a:t>
            </a:r>
          </a:p>
          <a:p>
            <a:pPr algn="ctr">
              <a:defRPr/>
            </a:pPr>
            <a:r>
              <a:rPr lang="ru-RU" sz="47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конструктивную работу!</a:t>
            </a:r>
          </a:p>
        </p:txBody>
      </p:sp>
      <p:pic>
        <p:nvPicPr>
          <p:cNvPr id="33793" name="Picture 1" descr="C:\Users\1\Pictures\сборник\анимации новые\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96" y="4464972"/>
            <a:ext cx="1172865" cy="214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0157E-6 L 1.07039 -0.004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742" y="332662"/>
            <a:ext cx="6714721" cy="485229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sz="3600" b="1" u="sng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СОВЕТ</a:t>
            </a:r>
            <a:endParaRPr lang="ru-RU" sz="3600" b="1" u="sng" dirty="0" smtClean="0">
              <a:solidFill>
                <a:srgbClr val="33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9757" y="1484784"/>
            <a:ext cx="6804249" cy="2875222"/>
          </a:xfrm>
          <a:prstGeom prst="rect">
            <a:avLst/>
          </a:prstGeom>
          <a:noFill/>
        </p:spPr>
        <p:txBody>
          <a:bodyPr wrap="square" lIns="80049" tIns="40025" rIns="80049" bIns="4002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900" cmpd="sng">
                  <a:solidFill>
                    <a:srgbClr val="CCCC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CCCC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CCCC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Педагогическое мастерство педагога дополнительного образования</a:t>
            </a:r>
          </a:p>
        </p:txBody>
      </p:sp>
      <p:pic>
        <p:nvPicPr>
          <p:cNvPr id="8" name="Рисунок 7" descr="общест.деятел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52536" y="1052741"/>
            <a:ext cx="3094716" cy="6125917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-575571" y="526264"/>
          <a:ext cx="9719572" cy="6331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9" name="Picture 4" descr="C:\Users\1\Pictures\сборник\Анимашки\1f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3527" y="1009336"/>
            <a:ext cx="1482371" cy="191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8">
      <a:dk1>
        <a:srgbClr val="003300"/>
      </a:dk1>
      <a:lt1>
        <a:srgbClr val="FFFFFF"/>
      </a:lt1>
      <a:dk2>
        <a:srgbClr val="000000"/>
      </a:dk2>
      <a:lt2>
        <a:srgbClr val="336600"/>
      </a:lt2>
      <a:accent1>
        <a:srgbClr val="CCCC00"/>
      </a:accent1>
      <a:accent2>
        <a:srgbClr val="6699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5C8A00"/>
      </a:accent6>
      <a:hlink>
        <a:srgbClr val="333300"/>
      </a:hlink>
      <a:folHlink>
        <a:srgbClr val="99CC00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Пиксел">
  <a:themeElements>
    <a:clrScheme name="Пиксел 8">
      <a:dk1>
        <a:srgbClr val="003300"/>
      </a:dk1>
      <a:lt1>
        <a:srgbClr val="FFFFFF"/>
      </a:lt1>
      <a:dk2>
        <a:srgbClr val="000000"/>
      </a:dk2>
      <a:lt2>
        <a:srgbClr val="336600"/>
      </a:lt2>
      <a:accent1>
        <a:srgbClr val="CCCC00"/>
      </a:accent1>
      <a:accent2>
        <a:srgbClr val="6699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5C8A00"/>
      </a:accent6>
      <a:hlink>
        <a:srgbClr val="333300"/>
      </a:hlink>
      <a:folHlink>
        <a:srgbClr val="99CC00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radientFra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1965</Words>
  <Application>Microsoft Office PowerPoint</Application>
  <PresentationFormat>Экран (4:3)</PresentationFormat>
  <Paragraphs>401</Paragraphs>
  <Slides>84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84</vt:i4>
      </vt:variant>
    </vt:vector>
  </HeadingPairs>
  <TitlesOfParts>
    <vt:vector size="88" baseType="lpstr">
      <vt:lpstr>Пиксел</vt:lpstr>
      <vt:lpstr>1_Пиксел</vt:lpstr>
      <vt:lpstr>FradientFrame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Мастерство педагога по управлению общением включает в себя следующие компоненты:</vt:lpstr>
      <vt:lpstr>Стили общения</vt:lpstr>
      <vt:lpstr>Пути и методы  педагогического общения </vt:lpstr>
      <vt:lpstr>Приёмы общения</vt:lpstr>
      <vt:lpstr>Речевой имидж</vt:lpstr>
      <vt:lpstr>Составляющие речевого имиджа</vt:lpstr>
      <vt:lpstr>Обучение учащихся  правильному общению</vt:lpstr>
      <vt:lpstr> Вывод :</vt:lpstr>
      <vt:lpstr>Слайд 30</vt:lpstr>
      <vt:lpstr>Слайд 31</vt:lpstr>
      <vt:lpstr>Развитие исследовательских умений и навыков  у дошкольников  в процессе ознакомления  с окружающим миром</vt:lpstr>
      <vt:lpstr>Слайд 33</vt:lpstr>
      <vt:lpstr>Слайд 34</vt:lpstr>
      <vt:lpstr>Слайд 35</vt:lpstr>
      <vt:lpstr>Слайд 36</vt:lpstr>
      <vt:lpstr>Формирующий эксперимент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ПОСЕТИТЕЛИ САЙТА </vt:lpstr>
      <vt:lpstr>Слайд 47</vt:lpstr>
      <vt:lpstr>Слайд 48</vt:lpstr>
      <vt:lpstr>Слайд 49</vt:lpstr>
      <vt:lpstr>Слайд 50</vt:lpstr>
      <vt:lpstr>Слайд 51</vt:lpstr>
      <vt:lpstr>Слайд 52</vt:lpstr>
      <vt:lpstr>САЙТ «МОЙ УНИВЕРСИТЕТ»</vt:lpstr>
      <vt:lpstr>Слайд 54</vt:lpstr>
      <vt:lpstr>Слайд 55</vt:lpstr>
      <vt:lpstr>Слайд 56</vt:lpstr>
      <vt:lpstr>Слайд 57</vt:lpstr>
      <vt:lpstr>КОНФЕРЕНЦИИ ПО РУКОДЕЛИЮ</vt:lpstr>
      <vt:lpstr>Слайд 59</vt:lpstr>
      <vt:lpstr>Слайд 60</vt:lpstr>
      <vt:lpstr>Слайд 61</vt:lpstr>
      <vt:lpstr>Слайд 62</vt:lpstr>
      <vt:lpstr>КУКЛЫ -КУБЫШКИ</vt:lpstr>
      <vt:lpstr>Слайд 64</vt:lpstr>
      <vt:lpstr>ВЕРБНЫЙ БАЗАР –2014 </vt:lpstr>
      <vt:lpstr>ТВОРЧЕСКИЙ КЛУБ «ПАРАСКЕВА»  ПРИ МУЗЕЕ «Т.Г.ШЕВЧЕНКО В ОРСКОЙ КРЕПОСТИ»</vt:lpstr>
      <vt:lpstr>Слайд 67</vt:lpstr>
      <vt:lpstr>МАСТЕР-КЛАСС  ПО ИЗГОТОВЛЕНИЮ КИКИМОРЫ</vt:lpstr>
      <vt:lpstr>Слайд 69</vt:lpstr>
      <vt:lpstr>МАСТЕР-КЛАСС  ПО ВЫШИВКЕ ЛЕНТАМИ</vt:lpstr>
      <vt:lpstr>Слайд 71</vt:lpstr>
      <vt:lpstr>Слайд 72</vt:lpstr>
      <vt:lpstr>Слайд 73</vt:lpstr>
      <vt:lpstr>Слайд 74</vt:lpstr>
      <vt:lpstr>Слайд 75</vt:lpstr>
      <vt:lpstr>Слайд 76</vt:lpstr>
      <vt:lpstr>Организационный этап:  </vt:lpstr>
      <vt:lpstr>Этап «Мозговой штурм» </vt:lpstr>
      <vt:lpstr>Оформительский этап  «Модель педагога - мастера» </vt:lpstr>
      <vt:lpstr>Демонстрационный этап </vt:lpstr>
      <vt:lpstr>Этап оценивания модели </vt:lpstr>
      <vt:lpstr>Слайд 82</vt:lpstr>
      <vt:lpstr>Слайд 83</vt:lpstr>
      <vt:lpstr>Слайд 84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45</cp:revision>
  <dcterms:created xsi:type="dcterms:W3CDTF">2014-04-21T14:01:48Z</dcterms:created>
  <dcterms:modified xsi:type="dcterms:W3CDTF">2014-04-22T05:54:47Z</dcterms:modified>
</cp:coreProperties>
</file>