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</p:sldMasterIdLst>
  <p:notesMasterIdLst>
    <p:notesMasterId r:id="rId60"/>
  </p:notesMasterIdLst>
  <p:sldIdLst>
    <p:sldId id="263" r:id="rId12"/>
    <p:sldId id="264" r:id="rId13"/>
    <p:sldId id="265" r:id="rId14"/>
    <p:sldId id="266" r:id="rId15"/>
    <p:sldId id="281" r:id="rId16"/>
    <p:sldId id="26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68" r:id="rId33"/>
    <p:sldId id="269" r:id="rId34"/>
    <p:sldId id="256" r:id="rId35"/>
    <p:sldId id="257" r:id="rId36"/>
    <p:sldId id="258" r:id="rId37"/>
    <p:sldId id="259" r:id="rId38"/>
    <p:sldId id="260" r:id="rId39"/>
    <p:sldId id="261" r:id="rId40"/>
    <p:sldId id="262" r:id="rId41"/>
    <p:sldId id="270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72" r:id="rId52"/>
    <p:sldId id="280" r:id="rId53"/>
    <p:sldId id="274" r:id="rId54"/>
    <p:sldId id="275" r:id="rId55"/>
    <p:sldId id="276" r:id="rId56"/>
    <p:sldId id="277" r:id="rId57"/>
    <p:sldId id="278" r:id="rId58"/>
    <p:sldId id="279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330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5DE07-2A8F-4C3B-A4DD-4ABE07B2E107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09A95-A8B3-4220-9C8D-1C7BC9CC8B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09A95-A8B3-4220-9C8D-1C7BC9CC8B05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BA696-4032-4370-9DF0-CAF673BED99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0316D-52FB-4E40-9B6F-E131A7ED226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5302-482D-45F2-A2F3-88647966CCB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011AF-997F-44C1-BA62-DD746D76F3A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EF63C-5D7B-496B-A5EF-F65E6EA6C7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96943-371B-4145-AC75-D82AF9B40D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C7C0E-76F8-4798-A68B-E99816B75F3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E9C2C-A1AC-405F-AEE9-19B171F3E2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667E0-05B6-4CAA-BE10-1F897FB8D8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B2918-8B86-4595-BF4F-697D08AF39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748F-32CB-49A5-A5BF-CDD97C90C16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2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05202" y="2133601"/>
            <a:ext cx="3009900" cy="6034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49" y="366713"/>
            <a:ext cx="1543051" cy="78009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713"/>
            <a:ext cx="4476751" cy="78009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med">
    <p:checker dir="vert"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7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BA696-4032-4370-9DF0-CAF673BED99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checker dir="vert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0316D-52FB-4E40-9B6F-E131A7ED226A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5302-482D-45F2-A2F3-88647966CCB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011AF-997F-44C1-BA62-DD746D76F3A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EF63C-5D7B-496B-A5EF-F65E6EA6C7E1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896943-371B-4145-AC75-D82AF9B40D0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BC7C0E-76F8-4798-A68B-E99816B75F39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AE9C2C-A1AC-405F-AEE9-19B171F3E2C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667E0-05B6-4CAA-BE10-1F897FB8D895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B2918-8B86-4595-BF4F-697D08AF394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0748F-32CB-49A5-A5BF-CDD97C90C16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B589E-9482-4595-9622-0FCB2C2D4B7B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ADD477-2F70-400B-831D-B5A40B53EFD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B3256-2E9F-4AA5-AA3F-84B180D13EF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18964-5468-4656-96F4-B1CC0F28445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3BF63-4068-4EDF-A59B-654C3F6AA68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>
    <p:checker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B589E-9482-4595-9622-0FCB2C2D4B7B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5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5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2780929"/>
            <a:ext cx="71287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«Духовно-нравственное </a:t>
            </a:r>
          </a:p>
          <a:p>
            <a:pPr algn="ctr"/>
            <a:r>
              <a:rPr lang="ru-RU" sz="5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воспитание в условиях УДО»</a:t>
            </a:r>
            <a:endParaRPr lang="ru-RU" sz="5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9"/>
            <a:ext cx="7772400" cy="100811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ПЕДАГОГИЧЕСКИЙ СОВЕТ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1000108"/>
            <a:ext cx="8541101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орион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09259"/>
            <a:ext cx="1357291" cy="20487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21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7422" y="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«ровесник»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000108"/>
            <a:ext cx="865972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48" y="4917090"/>
            <a:ext cx="1285853" cy="194091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25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071546"/>
            <a:ext cx="8541101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«учебный корпус»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09259"/>
            <a:ext cx="1357291" cy="20487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36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071546"/>
            <a:ext cx="865972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«энтузиаст»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9586" y="5024921"/>
            <a:ext cx="1214415" cy="183307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24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857232"/>
            <a:ext cx="865972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188640"/>
            <a:ext cx="871540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8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Общий свод по «</a:t>
            </a:r>
            <a:r>
              <a:rPr lang="ru-RU" sz="28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цртдю</a:t>
            </a:r>
            <a:r>
              <a:rPr lang="ru-RU" sz="28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«созвездие» г. </a:t>
            </a:r>
            <a:r>
              <a:rPr lang="ru-RU" sz="28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орска</a:t>
            </a:r>
            <a:r>
              <a:rPr lang="ru-RU" sz="28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ru-RU" sz="28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09259"/>
            <a:ext cx="1357291" cy="20487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281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D0808"/>
            </a:gs>
            <a:gs pos="14999">
              <a:srgbClr val="FF0300"/>
            </a:gs>
            <a:gs pos="27499">
              <a:srgbClr val="FF7A00"/>
            </a:gs>
            <a:gs pos="50000">
              <a:srgbClr val="FFF200"/>
            </a:gs>
            <a:gs pos="72501">
              <a:srgbClr val="FF7A00"/>
            </a:gs>
            <a:gs pos="85001">
              <a:srgbClr val="FF0300"/>
            </a:gs>
            <a:gs pos="100000">
              <a:srgbClr val="4D080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250825" y="908050"/>
            <a:ext cx="8713788" cy="4968875"/>
          </a:xfrm>
          <a:prstGeom prst="roundRect">
            <a:avLst>
              <a:gd name="adj" fmla="val 16667"/>
            </a:avLst>
          </a:prstGeom>
          <a:solidFill>
            <a:srgbClr val="FFCC99">
              <a:alpha val="50195"/>
            </a:srgbClr>
          </a:solidFill>
          <a:ln w="44450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205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50825" y="1428736"/>
            <a:ext cx="8893175" cy="428628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800000"/>
                </a:solidFill>
              </a:rPr>
              <a:t>«Проблемы духовно-нравственного воспитания </a:t>
            </a:r>
            <a:r>
              <a:rPr lang="ru-RU" sz="4800" b="1" dirty="0" smtClean="0">
                <a:solidFill>
                  <a:srgbClr val="800000"/>
                </a:solidFill>
              </a:rPr>
              <a:t>в условиях учреждения дополнительного образования детей»</a:t>
            </a:r>
            <a:r>
              <a:rPr lang="ru-RU" sz="4000" dirty="0" smtClean="0"/>
              <a:t>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40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357422" y="5357826"/>
            <a:ext cx="64294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002060"/>
                </a:solidFill>
              </a:rPr>
              <a:t>Редько Диана Александровна 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заместитель директора по УВР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defRPr/>
            </a:pPr>
            <a:r>
              <a:rPr lang="ru-RU" sz="360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Препятствия в реализации духовно-нравственного воспитания. </a:t>
            </a:r>
            <a:r>
              <a:rPr lang="ru-RU" sz="3600" smtClean="0"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600" smtClean="0">
                <a:solidFill>
                  <a:srgbClr val="FFFF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lang="ru-RU" sz="3600" smtClean="0"/>
          </a:p>
        </p:txBody>
      </p:sp>
      <p:sp>
        <p:nvSpPr>
          <p:cNvPr id="3075" name="Прямоугольник 2"/>
          <p:cNvSpPr>
            <a:spLocks noChangeArrowheads="1"/>
          </p:cNvSpPr>
          <p:nvPr/>
        </p:nvSpPr>
        <p:spPr bwMode="auto">
          <a:xfrm>
            <a:off x="107950" y="1554163"/>
            <a:ext cx="8510588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1. Разрушение и кризис семьи, крайне низкий уровень духовно-нравственной культуры большинства современных родителей.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2. Отсутствие согласованности влияния на духовно-нравственное воспитание детей и молодежи различных социальных институтов.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3. Политическая проблема.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4. Управленческая проблема.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5. Проблема ограниченной представленности традиционной культуры в современном обществе.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6. Разрушение традиционного уклада жизни.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7. Неподготовленность большей части населения современной России к восприятию духовного содержания традиционной культуры.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algn="just"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8. Кадровая проблема.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eaLnBrk="0" fontAlgn="base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</a:pPr>
            <a:r>
              <a:rPr lang="ru-RU" sz="200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9. Экономическая проблема. </a:t>
            </a:r>
            <a:endParaRPr lang="ru-RU" sz="2000" smtClean="0">
              <a:solidFill>
                <a:srgbClr val="FFFF0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33FF"/>
            </a:gs>
            <a:gs pos="50000">
              <a:srgbClr val="FF33CC"/>
            </a:gs>
            <a:gs pos="100000">
              <a:srgbClr val="9933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85720" y="1357298"/>
            <a:ext cx="8572560" cy="521497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Социальные и общие личностные (идейность, гражданственность, нравственность, педагогическая направленность и эстетическая культура)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Профессионально-педагогические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Индивидуальные особенности познавательных процессов и их педагогическая направленность (педагогическая наблюдательность, мышление, память и т.д.)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Эмоциональная отзывчивость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Волевые качества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Особенности темперамента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Состояние здоровья 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Творческое мышление 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Диалоговое общение 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«Преобразовательные» способности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Педагогическая рефлексия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Положительные этические качества (добродетели)</a:t>
            </a:r>
          </a:p>
          <a:p>
            <a:pPr marL="269875" indent="-269875" eaLnBrk="1" hangingPunct="1">
              <a:lnSpc>
                <a:spcPct val="80000"/>
              </a:lnSpc>
              <a:defRPr/>
            </a:pPr>
            <a:r>
              <a:rPr lang="ru-RU" sz="1800" b="1" dirty="0" smtClean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Высокие ценностные установки (патриотизм, гражданственность, любовь к детям)</a:t>
            </a:r>
            <a:endParaRPr lang="ru-RU" sz="1800" dirty="0" smtClean="0">
              <a:solidFill>
                <a:schemeClr val="bg1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57158" y="115888"/>
            <a:ext cx="8572560" cy="955658"/>
          </a:xfrm>
          <a:prstGeom prst="plaque">
            <a:avLst>
              <a:gd name="adj" fmla="val 16667"/>
            </a:avLst>
          </a:prstGeom>
          <a:solidFill>
            <a:srgbClr val="9933FF">
              <a:alpha val="50195"/>
            </a:srgbClr>
          </a:solidFill>
          <a:ln w="31750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71472" y="0"/>
            <a:ext cx="8072494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Группы качеств личности педагога, влияющие на нравственное воспитание: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 animBg="1"/>
      <p:bldP spid="11268" grpId="0" animBg="1"/>
      <p:bldP spid="112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50000">
              <a:srgbClr val="FF3300"/>
            </a:gs>
            <a:gs pos="100000">
              <a:srgbClr val="FF66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85720" y="214290"/>
            <a:ext cx="8642350" cy="714380"/>
          </a:xfrm>
          <a:prstGeom prst="plaque">
            <a:avLst>
              <a:gd name="adj" fmla="val 16667"/>
            </a:avLst>
          </a:prstGeom>
          <a:solidFill>
            <a:srgbClr val="CC99FF">
              <a:alpha val="34901"/>
            </a:srgbClr>
          </a:solidFill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58" y="285728"/>
            <a:ext cx="8229600" cy="95565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u="sng" dirty="0" smtClean="0">
                <a:solidFill>
                  <a:srgbClr val="660066"/>
                </a:solidFill>
              </a:rPr>
              <a:t>Педагога отличают следующие качества:</a:t>
            </a:r>
            <a:r>
              <a:rPr lang="ru-RU" sz="2800" b="1" dirty="0" smtClean="0">
                <a:solidFill>
                  <a:srgbClr val="660066"/>
                </a:solidFill>
              </a:rPr>
              <a:t> </a:t>
            </a:r>
            <a:br>
              <a:rPr lang="ru-RU" sz="2800" b="1" dirty="0" smtClean="0">
                <a:solidFill>
                  <a:srgbClr val="660066"/>
                </a:solidFill>
              </a:rPr>
            </a:br>
            <a:endParaRPr lang="ru-RU" sz="2800" b="1" dirty="0" smtClean="0">
              <a:solidFill>
                <a:srgbClr val="660066"/>
              </a:solidFill>
            </a:endParaRPr>
          </a:p>
        </p:txBody>
      </p:sp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28596" y="1357298"/>
            <a:ext cx="8391554" cy="5373687"/>
          </a:xfr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lnSpc>
                <a:spcPct val="70000"/>
              </a:lnSpc>
              <a:buClr>
                <a:srgbClr val="660066"/>
              </a:buClr>
              <a:buSzPct val="120000"/>
              <a:buFont typeface="Wingdings" pitchFamily="2" charset="2"/>
              <a:buNone/>
              <a:defRPr/>
            </a:pPr>
            <a:endParaRPr lang="ru-RU" sz="2000" b="1" dirty="0" smtClean="0">
              <a:solidFill>
                <a:srgbClr val="660066"/>
              </a:solidFill>
            </a:endParaRP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яркая индивидуальность;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любовь к детям;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внутренняя сила, цельность, целеустремленность, притягивающая детей и взрослых;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"организационное и эмоциональное" лидерство;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способность генерировать идеи и увлекать ими;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широта и глубина интересов, целостное мировоззрение;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уверенность в своей миссии, в правильности избранного им пути;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высокая степень напряженности внутренней жизни, устремленность, возвышенный характер духовно-нравственной сферы (духовность);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творческое отношение к детям, к своему делу, к миру в целом; 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творческое отношение к самому себе как личности - использование собственных возможностей достигает в таком учителе своей высшей формы;</a:t>
            </a:r>
          </a:p>
          <a:p>
            <a:pPr eaLnBrk="1" hangingPunct="1">
              <a:lnSpc>
                <a:spcPct val="70000"/>
              </a:lnSpc>
              <a:buClr>
                <a:srgbClr val="660066"/>
              </a:buClr>
              <a:buSzPct val="120000"/>
              <a:defRPr/>
            </a:pPr>
            <a:r>
              <a:rPr lang="ru-RU" sz="2000" b="1" dirty="0" smtClean="0">
                <a:solidFill>
                  <a:srgbClr val="660066"/>
                </a:solidFill>
                <a:effectLst/>
              </a:rPr>
              <a:t>гуманистический приоритет</a:t>
            </a:r>
            <a:r>
              <a:rPr lang="ru-RU" sz="2000" b="1" dirty="0" smtClean="0">
                <a:solidFill>
                  <a:srgbClr val="660066"/>
                </a:solidFill>
                <a:effectLst/>
              </a:rPr>
              <a:t>.</a:t>
            </a:r>
            <a:endParaRPr lang="ru-RU" sz="2000" b="1" dirty="0" smtClean="0">
              <a:solidFill>
                <a:srgbClr val="660066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2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29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29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  <p:bldP spid="12290" grpId="0"/>
      <p:bldP spid="12291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0000"/>
            </a:gs>
            <a:gs pos="100000">
              <a:srgbClr val="A5002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214282" y="214290"/>
            <a:ext cx="8642350" cy="928694"/>
          </a:xfrm>
          <a:prstGeom prst="plaque">
            <a:avLst>
              <a:gd name="adj" fmla="val 16667"/>
            </a:avLst>
          </a:prstGeom>
          <a:solidFill>
            <a:srgbClr val="CC99FF">
              <a:alpha val="34901"/>
            </a:srgbClr>
          </a:solidFill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331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395288" y="285728"/>
            <a:ext cx="8229600" cy="71438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Технология развития чувства 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«педагогической любви»</a:t>
            </a:r>
          </a:p>
        </p:txBody>
      </p:sp>
      <p:sp>
        <p:nvSpPr>
          <p:cNvPr id="13316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214282" y="1285860"/>
            <a:ext cx="8715436" cy="53006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1.Постараться понять, что они - дети, потому и ведут себя как обычные дети.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2. Постараться принять ребенка таким, каков он есть на самом деле - с "плюсами" и "минусами.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3. Возможно более полно узнать, почему он стал "таким", и постараться "выработать" в себе понимание, сострадание и сочувствие к ребенку.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4. Найти позитивное в личности ребенка, выразить ему доверие, постараться включить его в общую деятельность (с заранее прогнозируемой позитивной оценкой).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5. Установить личный контакт с помощью средств невербального общения, создавать "ситуации успеха", оказывать ребенку позитивную словесную поддержку.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6. Не упустить момент словесного или эмоционального отклика с его стороны, принять действенное участие в проблемах и трудностях ребенка.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rgbClr val="800000"/>
                </a:solidFill>
                <a:effectLst/>
              </a:rPr>
              <a:t>7. Не стесняться проявлять свою любовь к детям, открыто откликаться на проявление ответной любви, закреплять дружеский, сердечный, искренний тон в практике повседневного общения.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/>
      <p:bldP spid="13316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179512" y="332656"/>
            <a:ext cx="8784976" cy="6336704"/>
          </a:xfrm>
          <a:prstGeom prst="snip2SameRect">
            <a:avLst>
              <a:gd name="adj1" fmla="val 13184"/>
              <a:gd name="adj2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83671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ПЛАН ПРОВЕДЕНИЯ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285720" y="714356"/>
            <a:ext cx="85689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dirty="0" smtClean="0"/>
              <a:t>Организационный момент.</a:t>
            </a:r>
            <a:endParaRPr lang="ru-RU" sz="2000" dirty="0"/>
          </a:p>
          <a:p>
            <a:pPr marL="342900" indent="-342900" algn="r"/>
            <a:r>
              <a:rPr lang="ru-RU" b="1" dirty="0" smtClean="0">
                <a:solidFill>
                  <a:srgbClr val="C00000"/>
                </a:solidFill>
              </a:rPr>
              <a:t>Наследова С.Ю.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i="1" dirty="0" smtClean="0">
                <a:solidFill>
                  <a:srgbClr val="C00000"/>
                </a:solidFill>
              </a:rPr>
              <a:t>директор ЦРТДЮ «Созвездие» </a:t>
            </a:r>
            <a:r>
              <a:rPr lang="ru-RU" b="1" i="1" dirty="0" smtClean="0">
                <a:solidFill>
                  <a:srgbClr val="C00000"/>
                </a:solidFill>
              </a:rPr>
              <a:t>(5 мин</a:t>
            </a:r>
            <a:r>
              <a:rPr lang="ru-RU" i="1" dirty="0" smtClean="0">
                <a:solidFill>
                  <a:srgbClr val="C00000"/>
                </a:solidFill>
              </a:rPr>
              <a:t>.)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79512" y="1285860"/>
            <a:ext cx="8964488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dirty="0"/>
              <a:t>2. </a:t>
            </a:r>
            <a:r>
              <a:rPr lang="ru-RU" sz="2000" dirty="0" smtClean="0"/>
              <a:t>Приоритеты концепции духовно-нравственного воспитания обучающихся.</a:t>
            </a:r>
            <a:endParaRPr lang="ru-RU" sz="2000" dirty="0"/>
          </a:p>
          <a:p>
            <a:pPr marL="342900" indent="-342900" algn="r"/>
            <a:r>
              <a:rPr lang="ru-RU" b="1" dirty="0" smtClean="0">
                <a:solidFill>
                  <a:srgbClr val="C00000"/>
                </a:solidFill>
              </a:rPr>
              <a:t>Кузьмищева Е.А.</a:t>
            </a:r>
            <a:r>
              <a:rPr lang="ru-RU" dirty="0" smtClean="0">
                <a:solidFill>
                  <a:srgbClr val="C00000"/>
                </a:solidFill>
              </a:rPr>
              <a:t>, методист </a:t>
            </a:r>
            <a:r>
              <a:rPr lang="en-US" dirty="0" smtClean="0">
                <a:solidFill>
                  <a:srgbClr val="C00000"/>
                </a:solidFill>
              </a:rPr>
              <a:t>I</a:t>
            </a:r>
            <a:r>
              <a:rPr lang="ru-RU" dirty="0" smtClean="0">
                <a:solidFill>
                  <a:srgbClr val="C00000"/>
                </a:solidFill>
              </a:rPr>
              <a:t> кв.категории </a:t>
            </a:r>
            <a:r>
              <a:rPr lang="ru-RU" i="1" dirty="0" smtClean="0">
                <a:solidFill>
                  <a:srgbClr val="C00000"/>
                </a:solidFill>
              </a:rPr>
              <a:t>(</a:t>
            </a:r>
            <a:r>
              <a:rPr lang="ru-RU" b="1" i="1" dirty="0" smtClean="0">
                <a:solidFill>
                  <a:srgbClr val="C00000"/>
                </a:solidFill>
              </a:rPr>
              <a:t>5 мин</a:t>
            </a:r>
            <a:r>
              <a:rPr lang="ru-RU" i="1" dirty="0" smtClean="0">
                <a:solidFill>
                  <a:srgbClr val="C00000"/>
                </a:solidFill>
              </a:rPr>
              <a:t>.)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214282" y="1857364"/>
            <a:ext cx="878497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dirty="0">
                <a:solidFill>
                  <a:srgbClr val="003300"/>
                </a:solidFill>
              </a:rPr>
              <a:t>3. </a:t>
            </a:r>
            <a:r>
              <a:rPr lang="ru-RU" sz="2000" dirty="0" smtClean="0"/>
              <a:t>Проблемы духовно-нравственного воспитания в условиях УДО и их решение (работа круглого стола)</a:t>
            </a:r>
            <a:r>
              <a:rPr lang="ru-RU" sz="2000" dirty="0" smtClean="0">
                <a:solidFill>
                  <a:srgbClr val="003300"/>
                </a:solidFill>
              </a:rPr>
              <a:t>.</a:t>
            </a:r>
            <a:endParaRPr lang="ru-RU" sz="2000" dirty="0">
              <a:solidFill>
                <a:srgbClr val="003300"/>
              </a:solidFill>
            </a:endParaRPr>
          </a:p>
          <a:p>
            <a:pPr marL="342900" indent="-342900" algn="r"/>
            <a:r>
              <a:rPr lang="ru-RU" b="1" dirty="0" smtClean="0">
                <a:solidFill>
                  <a:srgbClr val="C00000"/>
                </a:solidFill>
              </a:rPr>
              <a:t>Редько Д.А.,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C00000"/>
                </a:solidFill>
              </a:rPr>
              <a:t>зам.директора по ВР (</a:t>
            </a:r>
            <a:r>
              <a:rPr lang="ru-RU" b="1" i="1" dirty="0" smtClean="0">
                <a:solidFill>
                  <a:srgbClr val="C00000"/>
                </a:solidFill>
              </a:rPr>
              <a:t>30 мин.</a:t>
            </a:r>
            <a:r>
              <a:rPr lang="ru-RU" i="1" dirty="0" smtClean="0">
                <a:solidFill>
                  <a:srgbClr val="C00000"/>
                </a:solidFill>
              </a:rPr>
              <a:t>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0" name="Text Box 19"/>
          <p:cNvSpPr txBox="1">
            <a:spLocks noChangeArrowheads="1"/>
          </p:cNvSpPr>
          <p:nvPr/>
        </p:nvSpPr>
        <p:spPr bwMode="auto">
          <a:xfrm>
            <a:off x="214282" y="2786058"/>
            <a:ext cx="878497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dirty="0">
                <a:solidFill>
                  <a:srgbClr val="003300"/>
                </a:solidFill>
              </a:rPr>
              <a:t>4. </a:t>
            </a:r>
            <a:r>
              <a:rPr lang="ru-RU" sz="2000" dirty="0" smtClean="0"/>
              <a:t>Основные постулаты концепции духовно-нравственного развития и воспитания личности гражданина России</a:t>
            </a:r>
            <a:r>
              <a:rPr lang="ru-RU" sz="2000" dirty="0" smtClean="0">
                <a:solidFill>
                  <a:srgbClr val="003300"/>
                </a:solidFill>
              </a:rPr>
              <a:t>.</a:t>
            </a:r>
            <a:endParaRPr lang="ru-RU" sz="2000" dirty="0">
              <a:solidFill>
                <a:srgbClr val="003300"/>
              </a:solidFill>
            </a:endParaRPr>
          </a:p>
          <a:p>
            <a:pPr marL="342900" indent="-342900" algn="r"/>
            <a:r>
              <a:rPr lang="ru-RU" b="1" dirty="0" err="1" smtClean="0">
                <a:solidFill>
                  <a:srgbClr val="C00000"/>
                </a:solidFill>
              </a:rPr>
              <a:t>Мазур</a:t>
            </a:r>
            <a:r>
              <a:rPr lang="ru-RU" b="1" dirty="0" smtClean="0">
                <a:solidFill>
                  <a:srgbClr val="C00000"/>
                </a:solidFill>
              </a:rPr>
              <a:t> Е.В.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i="1" dirty="0" smtClean="0">
                <a:solidFill>
                  <a:srgbClr val="C00000"/>
                </a:solidFill>
              </a:rPr>
              <a:t>РСП (7</a:t>
            </a:r>
            <a:r>
              <a:rPr lang="ru-RU" b="1" i="1" dirty="0" smtClean="0">
                <a:solidFill>
                  <a:srgbClr val="C00000"/>
                </a:solidFill>
              </a:rPr>
              <a:t> мин</a:t>
            </a:r>
            <a:r>
              <a:rPr lang="ru-RU" i="1" dirty="0" smtClean="0">
                <a:solidFill>
                  <a:srgbClr val="C00000"/>
                </a:solidFill>
              </a:rPr>
              <a:t>.)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214282" y="3500438"/>
            <a:ext cx="8784976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000" dirty="0">
                <a:solidFill>
                  <a:srgbClr val="003300"/>
                </a:solidFill>
              </a:rPr>
              <a:t>5.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Формы воспитательного взаимодействия в  духовно-нравственном аспекте в ЦРТДЮ «Созвездие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000" dirty="0" smtClean="0">
                <a:solidFill>
                  <a:srgbClr val="003300"/>
                </a:solidFill>
              </a:rPr>
              <a:t>.</a:t>
            </a:r>
            <a:endParaRPr lang="ru-RU" sz="2000" dirty="0">
              <a:solidFill>
                <a:srgbClr val="003300"/>
              </a:solidFill>
            </a:endParaRPr>
          </a:p>
          <a:p>
            <a:pPr marL="342900" indent="-342900" algn="r"/>
            <a:r>
              <a:rPr lang="ru-RU" b="1" dirty="0">
                <a:solidFill>
                  <a:srgbClr val="000099"/>
                </a:solidFill>
              </a:rPr>
              <a:t>                              </a:t>
            </a:r>
            <a:r>
              <a:rPr lang="ru-RU" b="1" dirty="0" smtClean="0">
                <a:solidFill>
                  <a:srgbClr val="C00000"/>
                </a:solidFill>
              </a:rPr>
              <a:t>Редько Д.А., 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C00000"/>
                </a:solidFill>
              </a:rPr>
              <a:t>зам.директора по ВР (</a:t>
            </a:r>
            <a:r>
              <a:rPr lang="ru-RU" b="1" i="1" dirty="0" smtClean="0">
                <a:solidFill>
                  <a:srgbClr val="C00000"/>
                </a:solidFill>
              </a:rPr>
              <a:t>30 мин.</a:t>
            </a:r>
            <a:r>
              <a:rPr lang="ru-RU" i="1" dirty="0" smtClean="0">
                <a:solidFill>
                  <a:srgbClr val="C00000"/>
                </a:solidFill>
              </a:rPr>
              <a:t>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2" name="Text Box 20"/>
          <p:cNvSpPr txBox="1">
            <a:spLocks noChangeArrowheads="1"/>
          </p:cNvSpPr>
          <p:nvPr/>
        </p:nvSpPr>
        <p:spPr bwMode="auto">
          <a:xfrm>
            <a:off x="179512" y="4365104"/>
            <a:ext cx="87849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dirty="0" smtClean="0">
                <a:solidFill>
                  <a:srgbClr val="003300"/>
                </a:solidFill>
              </a:rPr>
              <a:t>6. </a:t>
            </a:r>
            <a:r>
              <a:rPr lang="ru-RU" sz="2000" dirty="0" smtClean="0"/>
              <a:t>Духовно-нравственное воспитание детей на основе православия</a:t>
            </a:r>
            <a:r>
              <a:rPr lang="ru-RU" sz="2000" dirty="0" smtClean="0">
                <a:solidFill>
                  <a:srgbClr val="003300"/>
                </a:solidFill>
              </a:rPr>
              <a:t>.</a:t>
            </a:r>
            <a:endParaRPr lang="ru-RU" sz="2000" dirty="0">
              <a:solidFill>
                <a:srgbClr val="003300"/>
              </a:solidFill>
            </a:endParaRPr>
          </a:p>
          <a:p>
            <a:pPr marL="342900" indent="-342900" algn="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отец Сергий, настоятель Храма святого Георгия Победоносца </a:t>
            </a:r>
            <a:r>
              <a:rPr lang="ru-RU" i="1" dirty="0" smtClean="0">
                <a:solidFill>
                  <a:srgbClr val="C00000"/>
                </a:solidFill>
              </a:rPr>
              <a:t>(</a:t>
            </a:r>
            <a:r>
              <a:rPr lang="ru-RU" b="1" i="1" dirty="0" smtClean="0">
                <a:solidFill>
                  <a:srgbClr val="C00000"/>
                </a:solidFill>
              </a:rPr>
              <a:t>7 мин.</a:t>
            </a:r>
            <a:r>
              <a:rPr lang="ru-RU" i="1" dirty="0" smtClean="0">
                <a:solidFill>
                  <a:srgbClr val="C00000"/>
                </a:solidFill>
              </a:rPr>
              <a:t>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179512" y="4941169"/>
            <a:ext cx="87849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dirty="0" smtClean="0">
                <a:solidFill>
                  <a:srgbClr val="003300"/>
                </a:solidFill>
              </a:rPr>
              <a:t>7. </a:t>
            </a:r>
            <a:r>
              <a:rPr lang="ru-RU" sz="2000" dirty="0" smtClean="0"/>
              <a:t>Урок нравственности для обучающихся (из опыта работы)</a:t>
            </a:r>
            <a:r>
              <a:rPr lang="ru-RU" sz="2000" dirty="0" smtClean="0">
                <a:solidFill>
                  <a:srgbClr val="003300"/>
                </a:solidFill>
              </a:rPr>
              <a:t>.</a:t>
            </a:r>
            <a:endParaRPr lang="ru-RU" sz="2000" dirty="0">
              <a:solidFill>
                <a:srgbClr val="003300"/>
              </a:solidFill>
            </a:endParaRPr>
          </a:p>
          <a:p>
            <a:pPr lvl="0" algn="r"/>
            <a:r>
              <a:rPr lang="ru-RU" dirty="0" smtClean="0">
                <a:solidFill>
                  <a:srgbClr val="C00000"/>
                </a:solidFill>
              </a:rPr>
              <a:t>Шереметьева </a:t>
            </a:r>
            <a:r>
              <a:rPr lang="ru-RU" dirty="0" err="1" smtClean="0">
                <a:solidFill>
                  <a:srgbClr val="C00000"/>
                </a:solidFill>
              </a:rPr>
              <a:t>З.А.,член</a:t>
            </a:r>
            <a:r>
              <a:rPr lang="ru-RU" dirty="0" smtClean="0">
                <a:solidFill>
                  <a:srgbClr val="C00000"/>
                </a:solidFill>
              </a:rPr>
              <a:t> городского Совета женщин,</a:t>
            </a:r>
          </a:p>
          <a:p>
            <a:pPr lvl="0" algn="r"/>
            <a:r>
              <a:rPr lang="ru-RU" dirty="0" smtClean="0">
                <a:solidFill>
                  <a:srgbClr val="C00000"/>
                </a:solidFill>
              </a:rPr>
              <a:t>руководитель клуба «Как молоды мы были» (7 мин)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79512" y="5805265"/>
            <a:ext cx="8964488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sz="2000" dirty="0" smtClean="0">
                <a:solidFill>
                  <a:srgbClr val="003300"/>
                </a:solidFill>
              </a:rPr>
              <a:t>8. </a:t>
            </a:r>
            <a:r>
              <a:rPr lang="ru-RU" sz="2000" dirty="0" smtClean="0"/>
              <a:t>«В каждом человеке солнце (работа в </a:t>
            </a:r>
            <a:r>
              <a:rPr lang="ru-RU" sz="2000" dirty="0" err="1" smtClean="0"/>
              <a:t>микрогруппах</a:t>
            </a:r>
            <a:r>
              <a:rPr lang="ru-RU" sz="2000" dirty="0" smtClean="0"/>
              <a:t>)</a:t>
            </a:r>
            <a:r>
              <a:rPr lang="ru-RU" sz="2000" dirty="0" smtClean="0">
                <a:solidFill>
                  <a:srgbClr val="003300"/>
                </a:solidFill>
              </a:rPr>
              <a:t>. </a:t>
            </a:r>
            <a:r>
              <a:rPr lang="ru-RU" sz="2000" dirty="0" smtClean="0">
                <a:solidFill>
                  <a:srgbClr val="C00000"/>
                </a:solidFill>
              </a:rPr>
              <a:t>(15 мин.)</a:t>
            </a:r>
          </a:p>
          <a:p>
            <a:pPr marL="342900" indent="-342900">
              <a:spcBef>
                <a:spcPct val="50000"/>
              </a:spcBef>
            </a:pPr>
            <a:r>
              <a:rPr lang="ru-RU" sz="2000" dirty="0" smtClean="0"/>
              <a:t>9. Проект решений.</a:t>
            </a:r>
            <a:endParaRPr lang="ru-RU" sz="2000" dirty="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AutoShape 4"/>
          <p:cNvSpPr>
            <a:spLocks noChangeArrowheads="1"/>
          </p:cNvSpPr>
          <p:nvPr/>
        </p:nvSpPr>
        <p:spPr bwMode="auto">
          <a:xfrm>
            <a:off x="250825" y="260350"/>
            <a:ext cx="8642350" cy="1295400"/>
          </a:xfrm>
          <a:prstGeom prst="plaque">
            <a:avLst>
              <a:gd name="adj" fmla="val 16667"/>
            </a:avLst>
          </a:prstGeom>
          <a:solidFill>
            <a:srgbClr val="800000">
              <a:alpha val="50195"/>
            </a:srgbClr>
          </a:solidFill>
          <a:ln w="3175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20" y="357166"/>
            <a:ext cx="8699531" cy="112869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Основные правила нравственного воспитания</a:t>
            </a:r>
          </a:p>
        </p:txBody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2844" y="1643050"/>
            <a:ext cx="8540750" cy="4614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Не делайте того, чего не желаете себе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Творите для других добро, если для этого у вас есть возможность. </a:t>
            </a:r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ru-RU" dirty="0" smtClean="0"/>
          </a:p>
          <a:p>
            <a:pPr eaLnBrk="1" hangingPunct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Будьте патриотами своей нации и своей страны, защищайте Отечество.</a:t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7173" name="Picture 4" descr="J:\гиф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735512"/>
            <a:ext cx="2068513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CC"/>
            </a:gs>
            <a:gs pos="50000">
              <a:srgbClr val="0000FF"/>
            </a:gs>
            <a:gs pos="100000">
              <a:srgbClr val="00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50825" y="188913"/>
            <a:ext cx="8642350" cy="1295400"/>
          </a:xfrm>
          <a:prstGeom prst="plaque">
            <a:avLst>
              <a:gd name="adj" fmla="val 16667"/>
            </a:avLst>
          </a:prstGeom>
          <a:solidFill>
            <a:srgbClr val="0099CC">
              <a:alpha val="34901"/>
            </a:srgbClr>
          </a:solidFill>
          <a:ln w="31750">
            <a:solidFill>
              <a:srgbClr val="333399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0825" y="260350"/>
            <a:ext cx="871378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333399"/>
                </a:solidFill>
              </a:rPr>
              <a:t>Актуальность проблемы </a:t>
            </a:r>
            <a:br>
              <a:rPr lang="ru-RU" sz="3200" b="1" smtClean="0">
                <a:solidFill>
                  <a:srgbClr val="333399"/>
                </a:solidFill>
              </a:rPr>
            </a:br>
            <a:r>
              <a:rPr lang="ru-RU" sz="3200" b="1" smtClean="0">
                <a:solidFill>
                  <a:srgbClr val="333399"/>
                </a:solidFill>
              </a:rPr>
              <a:t>духовно-нравственного воспитания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916113"/>
            <a:ext cx="8229600" cy="47371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chemeClr val="accent2"/>
              </a:buClr>
              <a:buSzPct val="130000"/>
              <a:defRPr/>
            </a:pPr>
            <a:r>
              <a:rPr lang="ru-RU" sz="2000" b="1" u="sng" dirty="0" smtClean="0">
                <a:solidFill>
                  <a:srgbClr val="CCECFF"/>
                </a:solidFill>
              </a:rPr>
              <a:t>Во-первых,</a:t>
            </a:r>
            <a:r>
              <a:rPr lang="ru-RU" sz="2000" b="1" dirty="0" smtClean="0">
                <a:solidFill>
                  <a:srgbClr val="CCECFF"/>
                </a:solidFill>
              </a:rPr>
              <a:t> общество нуждается в подготовке широко образованных, высоко нравственных людей, обладающих не только знаниями, но и прекрасными чертами личности.</a:t>
            </a:r>
          </a:p>
          <a:p>
            <a:pPr eaLnBrk="1" hangingPunct="1">
              <a:lnSpc>
                <a:spcPct val="80000"/>
              </a:lnSpc>
              <a:buClr>
                <a:schemeClr val="accent2"/>
              </a:buClr>
              <a:buSzPct val="130000"/>
              <a:defRPr/>
            </a:pPr>
            <a:r>
              <a:rPr lang="ru-RU" sz="2000" b="1" u="sng" dirty="0" smtClean="0">
                <a:solidFill>
                  <a:srgbClr val="CCECFF"/>
                </a:solidFill>
              </a:rPr>
              <a:t>Во-вторых,</a:t>
            </a:r>
            <a:r>
              <a:rPr lang="ru-RU" sz="2000" b="1" dirty="0" smtClean="0">
                <a:solidFill>
                  <a:srgbClr val="CCECFF"/>
                </a:solidFill>
              </a:rPr>
              <a:t> в современном мире ребенок развивается, окруженный множеством разнообразных источников сильного воздействия на него как позитивного, так и негативного характера на еще только формирующуюся сферу нравственности.</a:t>
            </a:r>
          </a:p>
          <a:p>
            <a:pPr eaLnBrk="1" hangingPunct="1">
              <a:lnSpc>
                <a:spcPct val="80000"/>
              </a:lnSpc>
              <a:buClr>
                <a:schemeClr val="accent2"/>
              </a:buClr>
              <a:buSzPct val="130000"/>
              <a:defRPr/>
            </a:pPr>
            <a:r>
              <a:rPr lang="ru-RU" sz="2000" b="1" u="sng" dirty="0" smtClean="0">
                <a:solidFill>
                  <a:srgbClr val="CCECFF"/>
                </a:solidFill>
              </a:rPr>
              <a:t>В-третьих,</a:t>
            </a:r>
            <a:r>
              <a:rPr lang="ru-RU" sz="2000" b="1" dirty="0" smtClean="0">
                <a:solidFill>
                  <a:srgbClr val="CCECFF"/>
                </a:solidFill>
              </a:rPr>
              <a:t> само по себе образование не гарантирует высокого уровня нравственной воспитанности. </a:t>
            </a:r>
          </a:p>
          <a:p>
            <a:pPr eaLnBrk="1" hangingPunct="1">
              <a:lnSpc>
                <a:spcPct val="80000"/>
              </a:lnSpc>
              <a:buClr>
                <a:schemeClr val="accent2"/>
              </a:buClr>
              <a:buSzPct val="130000"/>
              <a:defRPr/>
            </a:pPr>
            <a:r>
              <a:rPr lang="ru-RU" sz="2000" b="1" u="sng" dirty="0" smtClean="0">
                <a:solidFill>
                  <a:srgbClr val="CCECFF"/>
                </a:solidFill>
              </a:rPr>
              <a:t>В-четвертых,</a:t>
            </a:r>
            <a:r>
              <a:rPr lang="ru-RU" sz="2000" b="1" dirty="0" smtClean="0">
                <a:solidFill>
                  <a:srgbClr val="CCECFF"/>
                </a:solidFill>
              </a:rPr>
              <a:t> нравственные знания информируют ребенка о нормах поведения в современном обществе, дают представления о последствиях нарушения этих норм или последствиях данного поступка для окружающих людей.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18" grpId="0"/>
      <p:bldP spid="921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179512" y="332656"/>
            <a:ext cx="8784976" cy="6336704"/>
          </a:xfrm>
          <a:prstGeom prst="snip2SameRect">
            <a:avLst>
              <a:gd name="adj1" fmla="val 13184"/>
              <a:gd name="adj2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62068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ПРОБЛЕМЫ КЛУБОВ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67544" y="836713"/>
            <a:ext cx="84249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Проявление детской агрессивности,  как результат негативного воздействия средств массовой информации на психику детей.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Отсутствие у подростков нравственных идеалов и ориентиров.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987824" y="548680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«Автомобилист»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79512" y="1772816"/>
            <a:ext cx="87849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Воспитание любви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ко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торая проявляется в жертвенности и самоотдаче.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Помочь учащимся найти смысл жизни, прикоснуться к высшим ценностям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самосуществования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к мудрым советам, </a:t>
            </a:r>
            <a:r>
              <a:rPr lang="ru-RU" sz="1400" dirty="0" smtClean="0">
                <a:solidFill>
                  <a:prstClr val="black"/>
                </a:solidFill>
              </a:rPr>
              <a:t>которые помогут противостоять  искушениям и разрушению.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 Развивать интеллект,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prstClr val="black"/>
                </a:solidFill>
                <a:effectLst/>
                <a:latin typeface="Arial" pitchFamily="34" charset="0"/>
                <a:cs typeface="Arial" pitchFamily="34" charset="0"/>
              </a:rPr>
              <a:t> сознательный поиск смысла жизни и своего места в ней, формировать умение управлять своей волей, эмоциями и чувствами.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843808" y="1412776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«Орион»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059832" y="2780928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«Энтузиаст»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179512" y="3140968"/>
            <a:ext cx="878497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Развивать качества, определяющие повседневное поведение ребенка, его отношение к другим людям на основе уважения и доброжелательности к каждому человеку, проявлять уважение и доброту.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987824" y="3501008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Учебный корпус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179512" y="3877162"/>
            <a:ext cx="878497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Проблема межкультурного общения в среде родителей отдельно взятого объединения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42844" y="4357694"/>
            <a:ext cx="878497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Низкий уровень ответственности у обучающихся и родителей к выполнению требований как в организации учебного процесса в клубе, так и проводимых внеурочных мероприятий.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Низкий уровень воспитания у детей уважительного отношения к старшим.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3059832" y="4077072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«Искатель»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14282" y="5214950"/>
            <a:ext cx="871296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Недостаточно высокая гражданская позиция у детей старшего школьного возраста.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Мало доверия у детей обществу.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Не все дети уважают и ценят труд.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3071802" y="4929198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«Ровесник»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3357554" y="5643578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sng" strike="noStrike" kern="1200" cap="none" spc="0" normalizeH="0" baseline="0" noProof="0" dirty="0" err="1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д</a:t>
            </a:r>
            <a:r>
              <a:rPr kumimoji="0" lang="ru-RU" sz="2000" b="1" i="0" u="sng" strike="noStrike" kern="1200" cap="none" spc="0" normalizeH="0" baseline="0" noProof="0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/к Гайдаровец»</a:t>
            </a:r>
            <a:endParaRPr kumimoji="0" lang="ru-RU" sz="2000" b="0" i="0" u="sng" strike="noStrike" kern="1200" cap="none" spc="0" normalizeH="0" baseline="0" noProof="0" dirty="0">
              <a:ln>
                <a:solidFill>
                  <a:schemeClr val="bg1"/>
                </a:solidFill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79512" y="6196807"/>
            <a:ext cx="878497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034" y="6000768"/>
            <a:ext cx="8429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Недостаток патриотического воспитания, целенаправленной комплексной молодежной, семейной государственной политики в интересах детей.</a:t>
            </a:r>
          </a:p>
          <a:p>
            <a:r>
              <a:rPr lang="ru-RU" sz="1400" dirty="0" smtClean="0">
                <a:latin typeface="Arial" pitchFamily="34" charset="0"/>
                <a:cs typeface="Arial" pitchFamily="34" charset="0"/>
              </a:rPr>
              <a:t>Спад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культурно-досуговой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работы с детьми и молодежью.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179512" y="332656"/>
            <a:ext cx="8784976" cy="6336704"/>
          </a:xfrm>
          <a:prstGeom prst="snip2SameRect">
            <a:avLst>
              <a:gd name="adj1" fmla="val 13184"/>
              <a:gd name="adj2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772400" cy="620688"/>
          </a:xfrm>
        </p:spPr>
        <p:txBody>
          <a:bodyPr>
            <a:normAutofit fontScale="90000"/>
          </a:bodyPr>
          <a:lstStyle/>
          <a:p>
            <a:r>
              <a:rPr lang="ru-RU" b="1" u="sng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НОРМАТИВНО-ПРАВОВАЯ БАЗА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51520" y="1054915"/>
            <a:ext cx="871296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Федеральные  и региональные законы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Федеральный закон Российской Федерации от 24 июня 1999 года № 120-ФЗ «Об основах системы профилактики безнадзорности и правонарушений несовершеннолетних»;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Федеральный закон Российской Федерации от 24 июля 1998 года № 124-ФЗ «Об основных гарантиях прав ребенка в Российской Федерации»;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Федеральный закон Российской Федерации от 29 декабря 2010 года № 436-ФЗ «О защите детей от информации, причиняющей вред их здоровью и развитию»;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Постановление Правительства Российской Федерации от 7 февраля 2011 года № 61 «О Федеральной целевой программе развития образования на 2011–2015 годы»; 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«</a:t>
            </a:r>
            <a:r>
              <a:rPr kumimoji="0" lang="ru-RU" sz="1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Концепция духовно-нравственного развития и воспитания личности  гражданина России»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Конституция Российской Федерации; 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Закон Российской Федерации «Об образовании»;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- Послание Президента России Федеральному Собранию Российской Федерации.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476673"/>
            <a:ext cx="8640960" cy="324036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u="sng" dirty="0">
                <a:solidFill>
                  <a:srgbClr val="003300"/>
                </a:solidFill>
                <a:latin typeface="a_AlbionicTitulInfl" pitchFamily="34" charset="-52"/>
              </a:rPr>
              <a:t>Основные постулаты концепции духовно-нравственного развития и воспитания личности гражданина </a:t>
            </a:r>
            <a:r>
              <a:rPr lang="ru-RU" b="1" i="1" u="sng" dirty="0" smtClean="0">
                <a:solidFill>
                  <a:srgbClr val="003300"/>
                </a:solidFill>
                <a:latin typeface="a_AlbionicTitulInfl" pitchFamily="34" charset="-52"/>
              </a:rPr>
              <a:t>России</a:t>
            </a:r>
            <a:endParaRPr lang="ru-RU" dirty="0">
              <a:solidFill>
                <a:srgbClr val="003300"/>
              </a:solidFill>
              <a:latin typeface="a_AlbionicTitulInfl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301209"/>
            <a:ext cx="5904656" cy="85247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i="1" dirty="0" err="1" smtClean="0">
                <a:solidFill>
                  <a:srgbClr val="003300"/>
                </a:solidFill>
              </a:rPr>
              <a:t>Мазур</a:t>
            </a:r>
            <a:r>
              <a:rPr lang="ru-RU" b="1" i="1" dirty="0" smtClean="0">
                <a:solidFill>
                  <a:srgbClr val="003300"/>
                </a:solidFill>
              </a:rPr>
              <a:t> Е.В., руководитель структурного подразделения</a:t>
            </a:r>
            <a:endParaRPr lang="ru-RU" b="1" i="1" dirty="0">
              <a:solidFill>
                <a:srgbClr val="00330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ый угол 3"/>
          <p:cNvSpPr/>
          <p:nvPr/>
        </p:nvSpPr>
        <p:spPr>
          <a:xfrm>
            <a:off x="251520" y="332656"/>
            <a:ext cx="8712968" cy="6336704"/>
          </a:xfrm>
          <a:prstGeom prst="foldedCorner">
            <a:avLst>
              <a:gd name="adj" fmla="val 920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1"/>
            <a:ext cx="8568952" cy="5768997"/>
          </a:xfrm>
        </p:spPr>
        <p:txBody>
          <a:bodyPr>
            <a:normAutofit lnSpcReduction="10000"/>
          </a:bodyPr>
          <a:lstStyle/>
          <a:p>
            <a:pPr marL="92075" indent="19050" algn="just">
              <a:buNone/>
            </a:pPr>
            <a:r>
              <a:rPr lang="ru-RU" sz="3800" i="1" dirty="0">
                <a:solidFill>
                  <a:srgbClr val="003300"/>
                </a:solidFill>
              </a:rPr>
              <a:t>Концепция духовно-нравственного развития и воспитания личности гражданина России разработана в соответствии с Конституцией Российской Федерации, Законом Российской Федерации «Об образовании», на основе ежегодных посланий Президента России Федеральному собранию Российской Федерации.</a:t>
            </a:r>
          </a:p>
          <a:p>
            <a:endParaRPr lang="ru-RU" dirty="0"/>
          </a:p>
        </p:txBody>
      </p:sp>
      <p:pic>
        <p:nvPicPr>
          <p:cNvPr id="6" name="Рисунок 5" descr="перо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5120764"/>
            <a:ext cx="1584176" cy="1737236"/>
          </a:xfrm>
          <a:prstGeom prst="rect">
            <a:avLst/>
          </a:prstGeom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1"/>
            <a:ext cx="8229600" cy="72008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i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</a:br>
            <a:r>
              <a:rPr lang="ru-RU" b="1" i="1" u="sng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Концепция </a:t>
            </a:r>
            <a:r>
              <a:rPr lang="ru-RU" b="1" i="1" u="sng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определяет</a:t>
            </a:r>
            <a:r>
              <a:rPr lang="ru-RU" b="1" i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3200" i="1" dirty="0"/>
              <a:t/>
            </a:r>
            <a:br>
              <a:rPr lang="ru-RU" sz="3200" i="1" dirty="0"/>
            </a:b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126055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lvl="0" algn="just"/>
            <a:r>
              <a:rPr lang="ru-RU" dirty="0"/>
              <a:t>характер современного национального воспитательного идеала;</a:t>
            </a:r>
          </a:p>
          <a:p>
            <a:pPr lvl="0" algn="just"/>
            <a:r>
              <a:rPr lang="ru-RU" dirty="0"/>
              <a:t>цели и задачи духовно-нравственного развития и воспитания детей и молодежи;</a:t>
            </a:r>
          </a:p>
          <a:p>
            <a:pPr lvl="0" algn="just"/>
            <a:r>
              <a:rPr lang="ru-RU" dirty="0"/>
              <a:t>систему базовых национальных ценностей, на основе которых возможна духовно-нравственная консолидация многонационального народа Российской Федерации;</a:t>
            </a:r>
          </a:p>
          <a:p>
            <a:pPr lvl="0" algn="just"/>
            <a:r>
              <a:rPr lang="ru-RU" dirty="0"/>
              <a:t>основные социально-педагогические условия и принципы духовно-нравственного развития и воспитания обучающихся.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611560" y="332657"/>
            <a:ext cx="360040" cy="36004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214446"/>
          </a:xfrm>
        </p:spPr>
        <p:txBody>
          <a:bodyPr>
            <a:normAutofit fontScale="90000"/>
          </a:bodyPr>
          <a:lstStyle/>
          <a:p>
            <a:r>
              <a:rPr lang="ru-RU" sz="3600" b="1" u="sng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Система </a:t>
            </a:r>
            <a:r>
              <a:rPr lang="ru-RU" sz="3600" b="1" u="sng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фундаментальных социальных и педагогических понятий</a:t>
            </a:r>
            <a:r>
              <a:rPr lang="ru-RU" sz="3600" b="1" u="sng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sz="3200" i="1" dirty="0"/>
              <a:t/>
            </a:r>
            <a:br>
              <a:rPr lang="ru-RU" sz="3200" i="1" dirty="0"/>
            </a:b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42985"/>
            <a:ext cx="8496944" cy="550072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lvl="0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нация;</a:t>
            </a:r>
            <a:endParaRPr lang="ru-RU" sz="28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национальное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государство;</a:t>
            </a:r>
            <a:endParaRPr lang="ru-RU" sz="28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национальное самосознание (идентичность)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;</a:t>
            </a:r>
            <a:endParaRPr lang="ru-RU" sz="28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формирование национальной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идентичности;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атриотизм;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гражданское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общество;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многообразие культур и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народов;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межэтнический мир и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согласие;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оциализация;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развитие;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оспитание;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национальный воспитательный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идеал;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базовые национальные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ценности;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духовно-нравственное развитие </a:t>
            </a:r>
            <a:r>
              <a:rPr lang="ru-RU" sz="2800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личности;</a:t>
            </a:r>
            <a:endParaRPr lang="ru-RU" sz="2800" dirty="0">
              <a:solidFill>
                <a:srgbClr val="0033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духовно-нравственное воспитание личности гражданина России .</a:t>
            </a:r>
          </a:p>
          <a:p>
            <a:endParaRPr lang="ru-RU" sz="2800" dirty="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3" y="357167"/>
            <a:ext cx="8715436" cy="631219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2075" lvl="0" indent="19050" algn="just">
              <a:buNone/>
            </a:pPr>
            <a:r>
              <a:rPr lang="ru-RU" sz="36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Современный </a:t>
            </a:r>
            <a:r>
              <a:rPr lang="ru-RU" sz="36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национальный воспитательный идеал </a:t>
            </a:r>
            <a:r>
              <a:rPr lang="ru-RU" sz="3600" b="1" dirty="0">
                <a:latin typeface="Arial" pitchFamily="34" charset="0"/>
                <a:cs typeface="Arial" pitchFamily="34" charset="0"/>
              </a:rPr>
              <a:t>– </a:t>
            </a:r>
            <a:r>
              <a:rPr lang="ru-RU" sz="3600" i="1" dirty="0">
                <a:latin typeface="Arial" pitchFamily="34" charset="0"/>
                <a:cs typeface="Arial" pitchFamily="34" charset="0"/>
              </a:rPr>
              <a:t>это высоконравственный, творческий, компетентный гражданин России, принимающий судьбу Отечества как свою личную, осознающий ответственность за настоящее и будущее своей страны, укорененный в духовных и культурных традициях многонационального народа Российской Федерации</a:t>
            </a:r>
            <a:r>
              <a:rPr lang="ru-RU" sz="3600" i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3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21444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Базовые </a:t>
            </a:r>
            <a:r>
              <a:rPr lang="ru-RU" sz="3100" b="1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национальные </a:t>
            </a:r>
            <a:r>
              <a:rPr lang="ru-RU" sz="3100" b="1" dirty="0" smtClean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ценности духовно-нравственного воспитания личности:</a:t>
            </a:r>
            <a:r>
              <a:rPr lang="ru-RU" sz="3200" i="1" dirty="0"/>
              <a:t/>
            </a:r>
            <a:br>
              <a:rPr lang="ru-RU" sz="3200" i="1" dirty="0"/>
            </a:b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42985"/>
            <a:ext cx="8712968" cy="5500726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патриотизм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любовь к России, к своему народу, к своей малой родине, служение Отечеству;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социальная солидарность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свобода личная и национальная, доверие к людям, институтам государства и гражданского общества, справедливость, милосердие, честь, достоинство;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гражданственность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служение Отечеству, правовое государство, гражданское общество, закон и правопорядок, поликультурный мир, свобода совести и вероисповедания;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семья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любовь и верность, здоровье, достаток, уважение к родителям, забота о старших и младших, забота о продолжении рода;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труд и творчество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уважение к труду, творчество и созидание, целеустремленность и настойчивость;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наука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– ценность знания, стремление к истине, научная картина мира;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традиционные российские религии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представления о вере, духовности, религиозной жизни человека, ценности религиозного мировоззрения, толерантности, формируемые на основе межконфессионального диалога;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искусство и литература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красота, гармония, духовный мир человека, нравственный выбор, смысл жизни, эстетическое развитие, этическое развитие;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природа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эволюция, родная земля, заповедная природа, планета Земля, экологическое сознание;</a:t>
            </a:r>
          </a:p>
          <a:p>
            <a:pPr marL="95250" lvl="0" indent="19050" algn="just"/>
            <a:r>
              <a:rPr lang="ru-RU" sz="1500" b="1" dirty="0">
                <a:latin typeface="Arial" pitchFamily="34" charset="0"/>
                <a:cs typeface="Arial" pitchFamily="34" charset="0"/>
              </a:rPr>
              <a:t>человечество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 – мир во всем мире, многообразие культур и народов, прогресс человечества, международное сотрудничество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Управляющая кнопка: фильм 15">
            <a:hlinkClick r:id="" action="ppaction://noaction" highlightClick="1"/>
          </p:cNvPr>
          <p:cNvSpPr/>
          <p:nvPr/>
        </p:nvSpPr>
        <p:spPr>
          <a:xfrm>
            <a:off x="5724128" y="4365104"/>
            <a:ext cx="2088232" cy="1080120"/>
          </a:xfrm>
          <a:prstGeom prst="actionButtonMovi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2492896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РОЛИК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712968" cy="936104"/>
          </a:xfrm>
        </p:spPr>
        <p:txBody>
          <a:bodyPr>
            <a:noAutofit/>
          </a:bodyPr>
          <a:lstStyle/>
          <a:p>
            <a:r>
              <a:rPr lang="ru-RU" sz="3000" b="1" i="1" dirty="0">
                <a:solidFill>
                  <a:srgbClr val="003300"/>
                </a:solidFill>
              </a:rPr>
              <a:t>Основные принципы организации духовно-нравственного развития и </a:t>
            </a:r>
            <a:r>
              <a:rPr lang="ru-RU" sz="3000" b="1" i="1" dirty="0" smtClean="0">
                <a:solidFill>
                  <a:srgbClr val="003300"/>
                </a:solidFill>
              </a:rPr>
              <a:t>воспитания</a:t>
            </a:r>
            <a:r>
              <a:rPr lang="ru-RU" sz="3000" b="1" dirty="0" smtClean="0">
                <a:solidFill>
                  <a:srgbClr val="003300"/>
                </a:solidFill>
              </a:rPr>
              <a:t>:</a:t>
            </a:r>
            <a:r>
              <a:rPr lang="ru-RU" sz="3000" b="1" i="1" dirty="0">
                <a:solidFill>
                  <a:srgbClr val="003300"/>
                </a:solidFill>
              </a:rPr>
              <a:t/>
            </a:r>
            <a:br>
              <a:rPr lang="ru-RU" sz="3000" b="1" i="1" dirty="0">
                <a:solidFill>
                  <a:srgbClr val="003300"/>
                </a:solidFill>
              </a:rPr>
            </a:br>
            <a:endParaRPr lang="ru-RU" sz="3000" b="1" i="1" dirty="0">
              <a:solidFill>
                <a:srgbClr val="00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 algn="just">
              <a:buFont typeface="Courier New" pitchFamily="49" charset="0"/>
              <a:buChar char="o"/>
            </a:pP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нравственного примера педагога;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социально-педагогического партнерства;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индивидуально-личностного развития;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u-RU" sz="3600" dirty="0" err="1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интегративности</a:t>
            </a: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программ духовно-нравственного воспитания;</a:t>
            </a:r>
          </a:p>
          <a:p>
            <a:pPr lvl="0" algn="just">
              <a:buFont typeface="Courier New" pitchFamily="49" charset="0"/>
              <a:buChar char="o"/>
            </a:pP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социальной </a:t>
            </a:r>
            <a:r>
              <a:rPr lang="ru-RU" sz="3600" dirty="0" err="1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востребованности</a:t>
            </a:r>
            <a:r>
              <a:rPr lang="ru-RU" sz="3600" dirty="0">
                <a:solidFill>
                  <a:srgbClr val="003300"/>
                </a:solidFill>
                <a:latin typeface="Arial" pitchFamily="34" charset="0"/>
                <a:cs typeface="Arial" pitchFamily="34" charset="0"/>
              </a:rPr>
              <a:t> воспитания.</a:t>
            </a:r>
          </a:p>
          <a:p>
            <a:endParaRPr lang="ru-RU" sz="2800" dirty="0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00100" y="1500174"/>
            <a:ext cx="721523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u="sng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Формы воспитательного взаимодействия в  духовно-нравственном аспекте в ЦРТДЮ «Созвездие»</a:t>
            </a:r>
            <a:endParaRPr lang="ru-RU" sz="4000" b="1" i="1" u="sng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929198"/>
            <a:ext cx="6264696" cy="852478"/>
          </a:xfrm>
        </p:spPr>
        <p:txBody>
          <a:bodyPr>
            <a:normAutofit fontScale="92500"/>
          </a:bodyPr>
          <a:lstStyle/>
          <a:p>
            <a:pPr algn="r"/>
            <a:r>
              <a:rPr lang="ru-RU" b="1" i="1" dirty="0" smtClean="0">
                <a:solidFill>
                  <a:srgbClr val="800000"/>
                </a:solidFill>
              </a:rPr>
              <a:t>Редько Д.А</a:t>
            </a:r>
            <a:r>
              <a:rPr lang="ru-RU" b="1" i="1" dirty="0" smtClean="0">
                <a:solidFill>
                  <a:srgbClr val="800000"/>
                </a:solidFill>
              </a:rPr>
              <a:t>.,  </a:t>
            </a:r>
            <a:r>
              <a:rPr lang="ru-RU" b="1" i="1" dirty="0" smtClean="0">
                <a:solidFill>
                  <a:srgbClr val="800000"/>
                </a:solidFill>
              </a:rPr>
              <a:t>зам.директора по ВР</a:t>
            </a:r>
            <a:endParaRPr lang="ru-RU" b="1" i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33"/>
            </a:gs>
            <a:gs pos="50000">
              <a:srgbClr val="FFFF00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95288" y="188913"/>
            <a:ext cx="8353425" cy="1295400"/>
          </a:xfrm>
          <a:prstGeom prst="plaque">
            <a:avLst>
              <a:gd name="adj" fmla="val 16667"/>
            </a:avLst>
          </a:prstGeom>
          <a:solidFill>
            <a:srgbClr val="FF6600">
              <a:alpha val="30980"/>
            </a:srgbClr>
          </a:solidFill>
          <a:ln w="25400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8002588" cy="151288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>
                <a:solidFill>
                  <a:srgbClr val="660033"/>
                </a:solidFill>
              </a:rPr>
              <a:t>ПРИНЦИПЫ   ВОСПИТАНИЯ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844675"/>
            <a:ext cx="8462992" cy="45354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Clr>
                <a:srgbClr val="660033"/>
              </a:buClr>
              <a:buSzPct val="130000"/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rgbClr val="660033"/>
                </a:solidFill>
                <a:effectLst/>
              </a:rPr>
              <a:t>Принцип гуманистической направленности</a:t>
            </a:r>
          </a:p>
          <a:p>
            <a:pPr eaLnBrk="1" hangingPunct="1">
              <a:lnSpc>
                <a:spcPct val="110000"/>
              </a:lnSpc>
              <a:buClr>
                <a:srgbClr val="660033"/>
              </a:buClr>
              <a:buSzPct val="130000"/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rgbClr val="660033"/>
                </a:solidFill>
                <a:effectLst/>
              </a:rPr>
              <a:t>Принцип </a:t>
            </a:r>
            <a:r>
              <a:rPr lang="ru-RU" sz="2800" i="1" dirty="0" err="1" smtClean="0">
                <a:solidFill>
                  <a:srgbClr val="660033"/>
                </a:solidFill>
                <a:effectLst/>
              </a:rPr>
              <a:t>природосообразности</a:t>
            </a:r>
            <a:endParaRPr lang="ru-RU" sz="2800" i="1" dirty="0" smtClean="0">
              <a:solidFill>
                <a:srgbClr val="660033"/>
              </a:solidFill>
              <a:effectLst/>
            </a:endParaRPr>
          </a:p>
          <a:p>
            <a:pPr eaLnBrk="1" hangingPunct="1">
              <a:lnSpc>
                <a:spcPct val="110000"/>
              </a:lnSpc>
              <a:buClr>
                <a:srgbClr val="660033"/>
              </a:buClr>
              <a:buSzPct val="130000"/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rgbClr val="660033"/>
                </a:solidFill>
                <a:effectLst/>
              </a:rPr>
              <a:t>Принцип </a:t>
            </a:r>
            <a:r>
              <a:rPr lang="ru-RU" sz="2800" i="1" dirty="0" err="1" smtClean="0">
                <a:solidFill>
                  <a:srgbClr val="660033"/>
                </a:solidFill>
                <a:effectLst/>
              </a:rPr>
              <a:t>культуросообразности</a:t>
            </a:r>
            <a:r>
              <a:rPr lang="ru-RU" sz="2800" i="1" dirty="0" smtClean="0">
                <a:solidFill>
                  <a:srgbClr val="660033"/>
                </a:solidFill>
                <a:effectLst/>
              </a:rPr>
              <a:t> </a:t>
            </a:r>
          </a:p>
          <a:p>
            <a:pPr eaLnBrk="1" hangingPunct="1">
              <a:lnSpc>
                <a:spcPct val="110000"/>
              </a:lnSpc>
              <a:buClr>
                <a:srgbClr val="660033"/>
              </a:buClr>
              <a:buSzPct val="130000"/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rgbClr val="660033"/>
                </a:solidFill>
                <a:effectLst/>
              </a:rPr>
              <a:t>Принцип эффективности социального взаимодействия </a:t>
            </a:r>
          </a:p>
          <a:p>
            <a:pPr eaLnBrk="1" hangingPunct="1">
              <a:lnSpc>
                <a:spcPct val="110000"/>
              </a:lnSpc>
              <a:buClr>
                <a:srgbClr val="660033"/>
              </a:buClr>
              <a:buSzPct val="130000"/>
              <a:buFont typeface="Wingdings" pitchFamily="2" charset="2"/>
              <a:buChar char="ü"/>
              <a:defRPr/>
            </a:pPr>
            <a:r>
              <a:rPr lang="ru-RU" sz="2800" i="1" dirty="0" smtClean="0">
                <a:solidFill>
                  <a:srgbClr val="660033"/>
                </a:solidFill>
                <a:effectLst/>
              </a:rPr>
              <a:t>Принцип ориентации воспитания на развитие социальной и культурной компетенции 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endParaRPr lang="ru-RU" sz="2800" i="1" dirty="0" smtClean="0">
              <a:solidFill>
                <a:srgbClr val="660033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endParaRPr lang="ru-RU" sz="2400" i="1" dirty="0" smtClean="0">
              <a:solidFill>
                <a:srgbClr val="660033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endParaRPr lang="ru-RU" sz="2400" i="1" dirty="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 animBg="1"/>
      <p:bldP spid="4098" grpId="0"/>
      <p:bldP spid="409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00"/>
            </a:gs>
            <a:gs pos="50000">
              <a:srgbClr val="339933"/>
            </a:gs>
            <a:gs pos="100000">
              <a:srgbClr val="00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250825" y="115889"/>
            <a:ext cx="8642350" cy="1027096"/>
          </a:xfrm>
          <a:prstGeom prst="plaque">
            <a:avLst>
              <a:gd name="adj" fmla="val 16667"/>
            </a:avLst>
          </a:prstGeom>
          <a:solidFill>
            <a:srgbClr val="008000">
              <a:alpha val="47842"/>
            </a:srgbClr>
          </a:solidFill>
          <a:ln w="25400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4000" cy="954071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CFFCC"/>
                </a:solidFill>
              </a:rPr>
              <a:t>Общечеловеческие ценности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57158" y="1428736"/>
            <a:ext cx="8429684" cy="5041900"/>
          </a:xfrm>
        </p:spPr>
        <p:txBody>
          <a:bodyPr/>
          <a:lstStyle/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Любовь к матери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Патриотизм. Любовь к Родине 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Свобода воли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Добро и зло 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Самовоспитание 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Добродетель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Совесть</a:t>
            </a:r>
          </a:p>
          <a:p>
            <a:pPr marL="1343025" indent="-447675" eaLnBrk="1" hangingPunct="1">
              <a:buClr>
                <a:srgbClr val="CCFFCC"/>
              </a:buClr>
              <a:buSzPct val="130000"/>
              <a:defRPr/>
            </a:pPr>
            <a:r>
              <a:rPr lang="ru-RU" dirty="0" smtClean="0">
                <a:solidFill>
                  <a:srgbClr val="003300"/>
                </a:solidFill>
                <a:effectLst/>
              </a:rPr>
              <a:t>Надежда </a:t>
            </a:r>
          </a:p>
          <a:p>
            <a:pPr marL="1343025" indent="-447675" eaLnBrk="1" hangingPunct="1">
              <a:defRPr/>
            </a:pPr>
            <a:endParaRPr lang="ru-RU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6" grpId="0"/>
      <p:bldP spid="614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/>
            </a:gs>
            <a:gs pos="50000">
              <a:srgbClr val="9966FF"/>
            </a:gs>
            <a:gs pos="100000">
              <a:srgbClr val="0000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2844" y="1700213"/>
            <a:ext cx="8858312" cy="487205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10000"/>
              </a:lnSpc>
              <a:buClr>
                <a:srgbClr val="FF99CC"/>
              </a:buClr>
              <a:buSzPct val="150000"/>
              <a:defRPr/>
            </a:pPr>
            <a:r>
              <a:rPr lang="ru-RU" sz="2400" b="1" u="sng" dirty="0" smtClean="0">
                <a:solidFill>
                  <a:srgbClr val="002060"/>
                </a:solidFill>
                <a:effectLst/>
              </a:rPr>
              <a:t>Во-первых,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 понимание и учет в работе всех источников нравственного опыта обучающихся: деятельность, отношения между детьми в коллективе, отношения обучающихся с педагогами и родителями, эстетика быта, мир природы, искусства.</a:t>
            </a:r>
          </a:p>
          <a:p>
            <a:pPr eaLnBrk="1" hangingPunct="1">
              <a:lnSpc>
                <a:spcPct val="110000"/>
              </a:lnSpc>
              <a:buClr>
                <a:srgbClr val="FF99CC"/>
              </a:buClr>
              <a:buSzPct val="150000"/>
              <a:defRPr/>
            </a:pPr>
            <a:r>
              <a:rPr lang="ru-RU" sz="2400" b="1" u="sng" dirty="0" smtClean="0">
                <a:solidFill>
                  <a:srgbClr val="002060"/>
                </a:solidFill>
                <a:effectLst/>
              </a:rPr>
              <a:t>Во-вторых,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 правильное соотношение форм деятельности и просвещения на разных возрастных этапах.</a:t>
            </a:r>
          </a:p>
          <a:p>
            <a:pPr eaLnBrk="1" hangingPunct="1">
              <a:lnSpc>
                <a:spcPct val="110000"/>
              </a:lnSpc>
              <a:buClr>
                <a:srgbClr val="FF99CC"/>
              </a:buClr>
              <a:buSzPct val="150000"/>
              <a:defRPr/>
            </a:pPr>
            <a:r>
              <a:rPr lang="ru-RU" sz="2400" b="1" u="sng" dirty="0" smtClean="0">
                <a:solidFill>
                  <a:srgbClr val="002060"/>
                </a:solidFill>
                <a:effectLst/>
              </a:rPr>
              <a:t>В-третьих,</a:t>
            </a:r>
            <a:r>
              <a:rPr lang="ru-RU" sz="2400" b="1" dirty="0" smtClean="0">
                <a:solidFill>
                  <a:srgbClr val="002060"/>
                </a:solidFill>
                <a:effectLst/>
              </a:rPr>
              <a:t> включение нравственных критериев в оценку всех без исключения видов деятельности и проявлений личности детей.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23850" y="115888"/>
            <a:ext cx="8642350" cy="1169972"/>
          </a:xfrm>
          <a:prstGeom prst="plaque">
            <a:avLst>
              <a:gd name="adj" fmla="val 16667"/>
            </a:avLst>
          </a:prstGeom>
          <a:solidFill>
            <a:srgbClr val="9933FF">
              <a:alpha val="50195"/>
            </a:srgbClr>
          </a:solidFill>
          <a:ln w="31750">
            <a:solidFill>
              <a:srgbClr val="9933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50825" y="115888"/>
            <a:ext cx="87137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Система нравственного воспитания включает в себя: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nimBg="1"/>
      <p:bldP spid="10244" grpId="0" animBg="1"/>
      <p:bldP spid="102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00"/>
            </a:gs>
            <a:gs pos="50000">
              <a:srgbClr val="66FF33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3"/>
          <p:cNvPicPr>
            <a:picLocks noChangeAspect="1"/>
          </p:cNvPicPr>
          <p:nvPr/>
        </p:nvPicPr>
        <p:blipFill>
          <a:blip r:embed="rId2" cstate="print"/>
          <a:srcRect t="19987" r="922" b="15056"/>
          <a:stretch>
            <a:fillRect/>
          </a:stretch>
        </p:blipFill>
        <p:spPr bwMode="auto">
          <a:xfrm>
            <a:off x="357158" y="142852"/>
            <a:ext cx="4332286" cy="2125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1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42852"/>
            <a:ext cx="2884487" cy="2157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2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4643446"/>
            <a:ext cx="2779712" cy="2079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3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428868"/>
            <a:ext cx="2782886" cy="2082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4" name="Рисунок 7"/>
          <p:cNvPicPr>
            <a:picLocks noChangeAspect="1"/>
          </p:cNvPicPr>
          <p:nvPr/>
        </p:nvPicPr>
        <p:blipFill>
          <a:blip r:embed="rId6" cstate="print"/>
          <a:srcRect t="6609" r="938" b="11920"/>
          <a:stretch>
            <a:fillRect/>
          </a:stretch>
        </p:blipFill>
        <p:spPr bwMode="auto">
          <a:xfrm>
            <a:off x="857224" y="2428868"/>
            <a:ext cx="3435345" cy="2113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5" name="Рисунок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4643446"/>
            <a:ext cx="2786082" cy="20835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i="1" dirty="0" smtClean="0"/>
              <a:t>    </a:t>
            </a:r>
            <a:endParaRPr lang="ru-RU" sz="2400" dirty="0" smtClean="0"/>
          </a:p>
        </p:txBody>
      </p:sp>
      <p:pic>
        <p:nvPicPr>
          <p:cNvPr id="13315" name="Рисунок 1"/>
          <p:cNvPicPr>
            <a:picLocks noChangeAspect="1"/>
          </p:cNvPicPr>
          <p:nvPr/>
        </p:nvPicPr>
        <p:blipFill>
          <a:blip r:embed="rId3" cstate="print">
            <a:lum bright="10000"/>
          </a:blip>
          <a:srcRect t="17644" r="192" b="7674"/>
          <a:stretch>
            <a:fillRect/>
          </a:stretch>
        </p:blipFill>
        <p:spPr bwMode="auto">
          <a:xfrm>
            <a:off x="5037138" y="69850"/>
            <a:ext cx="3986212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714884"/>
            <a:ext cx="25717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428868"/>
            <a:ext cx="25971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Рисунок 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857628"/>
            <a:ext cx="2630488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Рисунок 5"/>
          <p:cNvPicPr>
            <a:picLocks noChangeAspect="1"/>
          </p:cNvPicPr>
          <p:nvPr/>
        </p:nvPicPr>
        <p:blipFill>
          <a:blip r:embed="rId7" cstate="print"/>
          <a:srcRect t="21086" r="2567"/>
          <a:stretch>
            <a:fillRect/>
          </a:stretch>
        </p:blipFill>
        <p:spPr bwMode="auto">
          <a:xfrm>
            <a:off x="5643570" y="4714884"/>
            <a:ext cx="3262313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Рисунок 6"/>
          <p:cNvPicPr>
            <a:picLocks noChangeAspect="1"/>
          </p:cNvPicPr>
          <p:nvPr/>
        </p:nvPicPr>
        <p:blipFill>
          <a:blip r:embed="rId8" cstate="print"/>
          <a:srcRect l="-2" t="12325" r="2367" b="7152"/>
          <a:stretch>
            <a:fillRect/>
          </a:stretch>
        </p:blipFill>
        <p:spPr bwMode="auto">
          <a:xfrm>
            <a:off x="5357818" y="2357430"/>
            <a:ext cx="3598863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Рисунок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214290"/>
            <a:ext cx="2628900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Рисунок 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1285860"/>
            <a:ext cx="2651125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AutoShape 4"/>
          <p:cNvSpPr>
            <a:spLocks noChangeArrowheads="1"/>
          </p:cNvSpPr>
          <p:nvPr/>
        </p:nvSpPr>
        <p:spPr bwMode="auto">
          <a:xfrm>
            <a:off x="323850" y="333375"/>
            <a:ext cx="8642350" cy="1295400"/>
          </a:xfrm>
          <a:prstGeom prst="plaque">
            <a:avLst>
              <a:gd name="adj" fmla="val 16667"/>
            </a:avLst>
          </a:prstGeom>
          <a:solidFill>
            <a:srgbClr val="3366FF">
              <a:alpha val="50195"/>
            </a:srgbClr>
          </a:solidFill>
          <a:ln w="31750">
            <a:solidFill>
              <a:srgbClr val="3366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pic>
        <p:nvPicPr>
          <p:cNvPr id="14339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35607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357166"/>
            <a:ext cx="3368675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4000500"/>
            <a:ext cx="3560763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4143380"/>
            <a:ext cx="3265487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Рисунок 6"/>
          <p:cNvPicPr>
            <a:picLocks noChangeAspect="1"/>
          </p:cNvPicPr>
          <p:nvPr/>
        </p:nvPicPr>
        <p:blipFill>
          <a:blip r:embed="rId6" cstate="print"/>
          <a:srcRect l="777" t="7385" r="1575" b="18944"/>
          <a:stretch>
            <a:fillRect/>
          </a:stretch>
        </p:blipFill>
        <p:spPr bwMode="auto">
          <a:xfrm>
            <a:off x="2428860" y="2214554"/>
            <a:ext cx="4127513" cy="23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14290"/>
            <a:ext cx="3432176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857628"/>
            <a:ext cx="3716337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85728"/>
            <a:ext cx="3529012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\\192.168.0.50\обменник\ВСЕ ФОТО\20131128_Торжественное обещание юнг\20131128-DSC_1750.jpg"/>
          <p:cNvPicPr>
            <a:picLocks noChangeAspect="1" noChangeArrowheads="1"/>
          </p:cNvPicPr>
          <p:nvPr/>
        </p:nvPicPr>
        <p:blipFill>
          <a:blip r:embed="rId6" cstate="print"/>
          <a:srcRect r="10294" b="20290"/>
          <a:stretch>
            <a:fillRect/>
          </a:stretch>
        </p:blipFill>
        <p:spPr bwMode="auto">
          <a:xfrm>
            <a:off x="4572000" y="4000504"/>
            <a:ext cx="43926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\\192.168.0.50\обменник\ВСЕ ФОТО\20131113_Вручение беретов кадетам\20131113-DSC_1265.jpg"/>
          <p:cNvPicPr>
            <a:picLocks noChangeAspect="1" noChangeArrowheads="1"/>
          </p:cNvPicPr>
          <p:nvPr/>
        </p:nvPicPr>
        <p:blipFill>
          <a:blip r:embed="rId7" cstate="print"/>
          <a:srcRect l="10667" t="4128" r="10667" b="9547"/>
          <a:stretch>
            <a:fillRect/>
          </a:stretch>
        </p:blipFill>
        <p:spPr bwMode="auto">
          <a:xfrm>
            <a:off x="2689344" y="1916112"/>
            <a:ext cx="3251081" cy="2370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4068763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45038" y="215900"/>
            <a:ext cx="40036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357563"/>
            <a:ext cx="3960813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\\192.168.0.50\обменник\ВСЕ ФОТО\ГМО ленинград\IMG_0391.JPG"/>
          <p:cNvPicPr>
            <a:picLocks noChangeAspect="1" noChangeArrowheads="1"/>
          </p:cNvPicPr>
          <p:nvPr/>
        </p:nvPicPr>
        <p:blipFill>
          <a:blip r:embed="rId6" cstate="print"/>
          <a:srcRect l="-2438" t="23463"/>
          <a:stretch>
            <a:fillRect/>
          </a:stretch>
        </p:blipFill>
        <p:spPr bwMode="auto">
          <a:xfrm>
            <a:off x="4427538" y="3644900"/>
            <a:ext cx="4716462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3779912" y="5157192"/>
            <a:ext cx="5176664" cy="85247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Кузьмищева Е.А.,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1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методист </a:t>
            </a:r>
            <a:r>
              <a:rPr kumimoji="0" lang="en-US" sz="3200" b="1" i="1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ru-RU" sz="3200" b="1" i="1" strike="noStrike" kern="1200" cap="none" spc="0" normalizeH="0" baseline="0" noProof="0" dirty="0" smtClean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кв.категории</a:t>
            </a:r>
            <a:endParaRPr kumimoji="0" lang="ru-RU" sz="3200" b="1" i="1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500174"/>
            <a:ext cx="781236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Приоритеты концепции </a:t>
            </a:r>
          </a:p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духовно-нравственного 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воспитания </a:t>
            </a:r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обучающихся в «ЦРТДЮ «Созвездие» г.Орска»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51520" y="4000504"/>
            <a:ext cx="1893092" cy="2857496"/>
          </a:xfrm>
          <a:prstGeom prst="rect">
            <a:avLst/>
          </a:prstGeom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214291"/>
            <a:ext cx="8715436" cy="107157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3200" b="1" dirty="0">
                <a:solidFill>
                  <a:schemeClr val="bg1">
                    <a:lumMod val="60000"/>
                    <a:lumOff val="40000"/>
                  </a:schemeClr>
                </a:solidFill>
                <a:effectLst/>
              </a:rPr>
              <a:t>Интересные формы работы в области духовно-нравственного воспитания:</a:t>
            </a:r>
            <a:endParaRPr lang="ru-RU" sz="3200" dirty="0" smtClean="0">
              <a:solidFill>
                <a:schemeClr val="bg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14282" y="1500174"/>
            <a:ext cx="8642350" cy="50752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400" b="1" i="1" dirty="0" smtClean="0">
                <a:solidFill>
                  <a:srgbClr val="00001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    </a:t>
            </a:r>
            <a:r>
              <a:rPr lang="ru-RU" sz="16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исследовательская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работа по генеалогии и истории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семьи</a:t>
            </a:r>
            <a:r>
              <a:rPr lang="ru-RU" sz="1600" b="1" dirty="0">
                <a:solidFill>
                  <a:schemeClr val="bg1">
                    <a:lumMod val="75000"/>
                  </a:schemeClr>
                </a:solidFill>
                <a:effectLst/>
              </a:rPr>
              <a:t> </a:t>
            </a: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"Семья - прошлое, настоящее и будущее", социальные проекты «365 дней Победы», «Экология и я», «Благоустройство территории», «Мир детства».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культурно-просветительское мероприятие: Пушкинский лицейский бал.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патриотическое воспитание: Календарь Дней Российской славы, празднование дней российской письменности и культуры, конкурсы знатоков русского слова, истории, традиций.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традиционные русские праздники: народные православные праздники, игры, кухня, посиделки. Проведение праздников по народному календарю ("Рождественские посиделки", "Святки", "Масленица" и др.). 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работа с семьей: совместные праздники, письма родителям, родительские семинары, нестандартные родительские собрания (конференции пап, задушевные разговоры с бабушками и дедушками).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этика малых дел, направленных на помощь конкретным людям, благотворительность</a:t>
            </a:r>
            <a:r>
              <a:rPr lang="ru-RU" sz="16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 smtClean="0">
                <a:solidFill>
                  <a:schemeClr val="bg1">
                    <a:lumMod val="75000"/>
                  </a:schemeClr>
                </a:solidFill>
                <a:effectLst/>
              </a:rPr>
              <a:t>акции «Доброта», «Милосердие».</a:t>
            </a:r>
            <a:endParaRPr lang="ru-RU" sz="1600" dirty="0">
              <a:solidFill>
                <a:schemeClr val="bg1">
                  <a:lumMod val="75000"/>
                </a:schemeClr>
              </a:solidFill>
              <a:effectLst/>
            </a:endParaRP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система полезных бесед, направленных на этическое и нравственное воспитание.</a:t>
            </a:r>
          </a:p>
          <a:p>
            <a:pPr marL="179388" lvl="1" indent="0">
              <a:buFont typeface="Wingdings" pitchFamily="2" charset="2"/>
              <a:buChar char="v"/>
              <a:defRPr/>
            </a:pPr>
            <a:r>
              <a:rPr lang="ru-RU" sz="1600" dirty="0">
                <a:solidFill>
                  <a:schemeClr val="bg1">
                    <a:lumMod val="75000"/>
                  </a:schemeClr>
                </a:solidFill>
                <a:effectLst/>
              </a:rPr>
              <a:t>экскурсионно-паломническая деятельность.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600" dirty="0" smtClean="0">
              <a:solidFill>
                <a:schemeClr val="bg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31840" y="980728"/>
            <a:ext cx="2762269" cy="432048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3175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rgbClr val="C0504D">
                    <a:lumMod val="75000"/>
                  </a:srgbClr>
                </a:solidFill>
                <a:latin typeface="Impact" pitchFamily="34" charset="0"/>
              </a:rPr>
              <a:t>1735 - 201</a:t>
            </a:r>
            <a:r>
              <a:rPr lang="ru-RU" sz="2800" dirty="0" smtClean="0">
                <a:solidFill>
                  <a:srgbClr val="C0504D">
                    <a:lumMod val="75000"/>
                  </a:srgbClr>
                </a:solidFill>
                <a:latin typeface="Impact" pitchFamily="34" charset="0"/>
              </a:rPr>
              <a:t>4</a:t>
            </a:r>
            <a:endParaRPr lang="ru-RU" sz="2800" dirty="0">
              <a:solidFill>
                <a:srgbClr val="C0504D">
                  <a:lumMod val="75000"/>
                </a:srgbClr>
              </a:solidFill>
              <a:latin typeface="Impac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3861048"/>
            <a:ext cx="4660250" cy="923330"/>
          </a:xfrm>
          <a:prstGeom prst="rect">
            <a:avLst/>
          </a:prstGeom>
          <a:effectLst>
            <a:softEdge rad="317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«Мы </a:t>
            </a:r>
            <a:r>
              <a:rPr lang="ru-RU" sz="5400" b="1" cap="none" spc="0" dirty="0" err="1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Орчане</a:t>
            </a:r>
            <a:r>
              <a:rPr lang="ru-RU" sz="5400" b="1" cap="none" spc="0" dirty="0" smtClean="0">
                <a:ln w="10541" cmpd="sng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!»</a:t>
            </a:r>
            <a:endParaRPr lang="ru-RU" sz="5400" b="1" cap="none" spc="0" dirty="0">
              <a:ln w="10541" cmpd="sng">
                <a:solidFill>
                  <a:srgbClr val="002060"/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6237312"/>
            <a:ext cx="7344816" cy="461665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городской проект к 285 -</a:t>
            </a:r>
            <a:r>
              <a:rPr lang="ru-RU" sz="2400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летию</a:t>
            </a:r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города Орска </a:t>
            </a:r>
            <a:endParaRPr lang="ru-RU" sz="2400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204864"/>
            <a:ext cx="35283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000" b="1" i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Дневник</a:t>
            </a:r>
            <a:r>
              <a:rPr lang="ru-RU" sz="5400" b="1" i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200" b="1" i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добрых дел</a:t>
            </a:r>
            <a:endParaRPr lang="ru-RU" sz="5200" b="1" i="1" u="sng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2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1700808"/>
            <a:ext cx="2694640" cy="2016224"/>
          </a:xfrm>
          <a:prstGeom prst="rect">
            <a:avLst/>
          </a:prstGeom>
        </p:spPr>
      </p:pic>
      <p:pic>
        <p:nvPicPr>
          <p:cNvPr id="6" name="Рисунок 5" descr="22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024" y="3789040"/>
            <a:ext cx="2018594" cy="19018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8712968" cy="63094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500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ПРОЕКТ СОЦИАЛЬНО ЗНАЧИМЫХ ДЕЛ</a:t>
            </a:r>
            <a:endParaRPr lang="ru-RU" sz="35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83_b.jpg"/>
          <p:cNvPicPr>
            <a:picLocks noChangeAspect="1"/>
          </p:cNvPicPr>
          <p:nvPr/>
        </p:nvPicPr>
        <p:blipFill>
          <a:blip r:embed="rId3" cstate="print"/>
          <a:srcRect l="22690" r="33910"/>
          <a:stretch>
            <a:fillRect/>
          </a:stretch>
        </p:blipFill>
        <p:spPr>
          <a:xfrm>
            <a:off x="0" y="0"/>
            <a:ext cx="223224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3779912" y="5229200"/>
            <a:ext cx="51845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r">
              <a:spcBef>
                <a:spcPct val="50000"/>
              </a:spcBef>
            </a:pPr>
            <a:r>
              <a:rPr lang="ru-RU" sz="2400" b="1" dirty="0" smtClean="0">
                <a:solidFill>
                  <a:srgbClr val="800000"/>
                </a:solidFill>
              </a:rPr>
              <a:t>отец Сергий, настоятель Храма святого Георгия Победоносца </a:t>
            </a:r>
            <a:endParaRPr lang="ru-RU" sz="2400" b="1" i="1" dirty="0">
              <a:solidFill>
                <a:srgbClr val="8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760" y="1484784"/>
            <a:ext cx="65527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Духовно-нравственное воспитание детей на основе православия</a:t>
            </a:r>
            <a:endParaRPr lang="ru-RU" sz="4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2843808" y="5517232"/>
            <a:ext cx="612068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algn="r"/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Шереметьева </a:t>
            </a: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З.</a:t>
            </a:r>
            <a:r>
              <a:rPr lang="en-US" sz="28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.,</a:t>
            </a:r>
            <a:endParaRPr lang="ru-RU" sz="28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lvl="0" algn="r"/>
            <a:r>
              <a:rPr lang="ru-RU" sz="2000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член городского Совета женщин,</a:t>
            </a:r>
          </a:p>
          <a:p>
            <a:pPr lvl="0" algn="r"/>
            <a:r>
              <a:rPr lang="ru-RU" sz="2000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руководитель клуба «Как молоды мы были»</a:t>
            </a:r>
            <a:endParaRPr lang="ru-RU" sz="2000" i="1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1772816"/>
            <a:ext cx="6264696" cy="32624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 нравственности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обучающихся </a:t>
            </a:r>
          </a:p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(из опыта работы)</a:t>
            </a:r>
            <a:endParaRPr lang="ru-RU" sz="4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Управляющая кнопка: фильм 15">
            <a:hlinkClick r:id="" action="ppaction://noaction" highlightClick="1"/>
          </p:cNvPr>
          <p:cNvSpPr/>
          <p:nvPr/>
        </p:nvSpPr>
        <p:spPr>
          <a:xfrm>
            <a:off x="5724128" y="4365104"/>
            <a:ext cx="2088232" cy="1080120"/>
          </a:xfrm>
          <a:prstGeom prst="actionButtonMovi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27784" y="2492896"/>
            <a:ext cx="34563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РОЛИК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43608" y="1916832"/>
            <a:ext cx="71287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 каждом человеке солнце»</a:t>
            </a:r>
            <a:endParaRPr lang="ru-RU" sz="66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1403648" y="4221088"/>
            <a:ext cx="64807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/работа в </a:t>
            </a:r>
            <a:r>
              <a:rPr lang="ru-RU" sz="3600" b="1" i="1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микрогруппах</a:t>
            </a:r>
            <a:r>
              <a:rPr lang="ru-RU" sz="3600" b="1" i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/</a:t>
            </a:r>
            <a:endParaRPr lang="ru-RU" sz="3600" i="1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202936_8522-800x60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4653136"/>
            <a:ext cx="2104856" cy="1988840"/>
          </a:xfrm>
          <a:prstGeom prst="rect">
            <a:avLst/>
          </a:prstGeom>
        </p:spPr>
      </p:pic>
      <p:pic>
        <p:nvPicPr>
          <p:cNvPr id="6" name="Рисунок 5" descr="preview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687960" cy="2419164"/>
          </a:xfrm>
          <a:prstGeom prst="rect">
            <a:avLst/>
          </a:prstGeom>
        </p:spPr>
      </p:pic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179512" y="332656"/>
            <a:ext cx="8784976" cy="6336704"/>
          </a:xfrm>
          <a:prstGeom prst="snip2SameRect">
            <a:avLst>
              <a:gd name="adj1" fmla="val 10198"/>
              <a:gd name="adj2" fmla="val 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83671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ПРОЕКТ РЕШЕНИЙ:</a:t>
            </a:r>
            <a:endParaRPr lang="ru-RU" dirty="0">
              <a:ln>
                <a:solidFill>
                  <a:schemeClr val="bg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251520" y="917912"/>
            <a:ext cx="864096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190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Активизировать работу по духовно-нравственному воспитанию и развитию обучающихся.                                     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Отв.: педагоги, педагоги-организаторы,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Срок: февраль-май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  Усилить контроль за организацией и проведением мероприятий по духовно-нравственному воспитанию 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директора клубов,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срок: февраль-май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 С целью совершенствования духовно-нравственного воспитания, в рамках МО разработать программу нравственных и духовных ценностей обучающихся с учётом возрастных особенностей в рамках УДО.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Мазур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Е.В., педагоги-организаторы,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срок: март-апрель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  В рамках родительского лектория организовать цикл бесед по проблемам нравственного и духовного воспитания.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психологи,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срок: февраль-май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5.  Запланировать и провести родительские собрания по теме “Духовное и нравственное воспитание в семье”.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педагоги,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срок: март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6.   При отборе материалов к занятию руководствоваться воспитательными целями, ориентированными на духовность и нравственность. 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Отв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: педагоги,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R="0" lvl="0" indent="1905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срок: постоянно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2780929"/>
            <a:ext cx="71287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«Духовно-нравственное </a:t>
            </a:r>
          </a:p>
          <a:p>
            <a:pPr algn="ctr"/>
            <a:r>
              <a:rPr lang="ru-RU" sz="5000" b="1" i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воспитание в условиях УДО»</a:t>
            </a:r>
            <a:endParaRPr lang="ru-RU" sz="5000" b="1" i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9"/>
            <a:ext cx="7772400" cy="100811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C00000"/>
                </a:solidFill>
              </a:rPr>
              <a:t>ПЕДАГОГИЧЕСКИЙ СОВЕТ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488" y="142852"/>
            <a:ext cx="6143636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Базовые ценности 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2" y="4485766"/>
            <a:ext cx="1571605" cy="23722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2844" y="1142984"/>
            <a:ext cx="828680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Патриотизм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Социальная солидарность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Гражданственность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Семья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Труд и творчество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Наука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Традиционные российские религии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Искусство и литература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Природа</a:t>
            </a:r>
          </a:p>
          <a:p>
            <a:pPr>
              <a:buFont typeface="Wingdings" pitchFamily="2" charset="2"/>
              <a:buChar char="Ø"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человечество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«Автомобилист»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071546"/>
            <a:ext cx="8292379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09259"/>
            <a:ext cx="1357291" cy="204874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51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«гайдаровец»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1000108"/>
            <a:ext cx="84108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09259"/>
            <a:ext cx="1357291" cy="204874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63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852930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«Искатель»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148" y="4917090"/>
            <a:ext cx="1285853" cy="194091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26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71546"/>
            <a:ext cx="865972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57422" y="188640"/>
            <a:ext cx="678657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000" b="1" u="sng" cap="all" dirty="0" err="1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/к </a:t>
            </a:r>
            <a:r>
              <a:rPr lang="ru-RU" sz="5000" b="1" u="sng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solidFill>
                  <a:prstClr val="white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«Молодость»</a:t>
            </a:r>
            <a:endParaRPr lang="ru-RU" sz="5000" b="1" u="sng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prstClr val="white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4869160"/>
            <a:ext cx="3419872" cy="129614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8" name="Рисунок 7" descr="44444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3497" y="5000636"/>
            <a:ext cx="1230504" cy="185736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6072206"/>
            <a:ext cx="45333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Всего: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35 </a:t>
            </a:r>
            <a:r>
              <a:rPr lang="ru-RU" sz="3200" b="1" cap="none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уч</a:t>
            </a:r>
            <a:r>
              <a:rPr lang="ru-RU" sz="3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3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8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2261</Words>
  <Application>Microsoft Office PowerPoint</Application>
  <PresentationFormat>Экран (4:3)</PresentationFormat>
  <Paragraphs>261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48</vt:i4>
      </vt:variant>
    </vt:vector>
  </HeadingPairs>
  <TitlesOfParts>
    <vt:vector size="59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Облака</vt:lpstr>
      <vt:lpstr>1_Облака</vt:lpstr>
      <vt:lpstr>8_Тема Office</vt:lpstr>
      <vt:lpstr>ПЕДАГОГИЧЕСКИЙ СОВЕТ</vt:lpstr>
      <vt:lpstr>ПЛАН ПРОВЕДЕНИЯ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«Проблемы духовно-нравственного воспитания в условиях учреждения дополнительного образования детей»   </vt:lpstr>
      <vt:lpstr>Препятствия в реализации духовно-нравственного воспитания.  </vt:lpstr>
      <vt:lpstr>Слайд 17</vt:lpstr>
      <vt:lpstr>Педагога отличают следующие качества:  </vt:lpstr>
      <vt:lpstr>Технология развития чувства  «педагогической любви»</vt:lpstr>
      <vt:lpstr>Основные правила нравственного воспитания</vt:lpstr>
      <vt:lpstr>Актуальность проблемы  духовно-нравственного воспитания</vt:lpstr>
      <vt:lpstr>ПРОБЛЕМЫ КЛУБОВ</vt:lpstr>
      <vt:lpstr>НОРМАТИВНО-ПРАВОВАЯ БАЗА</vt:lpstr>
      <vt:lpstr>Основные постулаты концепции духовно-нравственного развития и воспитания личности гражданина России</vt:lpstr>
      <vt:lpstr>Слайд 25</vt:lpstr>
      <vt:lpstr> Концепция определяет: </vt:lpstr>
      <vt:lpstr>Система фундаментальных социальных и педагогических понятий: </vt:lpstr>
      <vt:lpstr>Слайд 28</vt:lpstr>
      <vt:lpstr>Базовые национальные ценности духовно-нравственного воспитания личности: </vt:lpstr>
      <vt:lpstr>Основные принципы организации духовно-нравственного развития и воспитания: </vt:lpstr>
      <vt:lpstr>Слайд 31</vt:lpstr>
      <vt:lpstr>ПРИНЦИПЫ   ВОСПИТАНИЯ</vt:lpstr>
      <vt:lpstr>Общечеловеческие ценности</vt:lpstr>
      <vt:lpstr>Слайд 34</vt:lpstr>
      <vt:lpstr>Слайд 35</vt:lpstr>
      <vt:lpstr>Слайд 36</vt:lpstr>
      <vt:lpstr>Слайд 37</vt:lpstr>
      <vt:lpstr>Слайд 38</vt:lpstr>
      <vt:lpstr>Слайд 39</vt:lpstr>
      <vt:lpstr>Интересные формы работы в области духовно-нравственного воспитания:</vt:lpstr>
      <vt:lpstr>Слайд 41</vt:lpstr>
      <vt:lpstr>Слайд 42</vt:lpstr>
      <vt:lpstr>Слайд 43</vt:lpstr>
      <vt:lpstr>Слайд 44</vt:lpstr>
      <vt:lpstr>Слайд 45</vt:lpstr>
      <vt:lpstr>Слайд 46</vt:lpstr>
      <vt:lpstr>ПРОЕКТ РЕШЕНИЙ:</vt:lpstr>
      <vt:lpstr>ПЕДАГОГИЧЕСКИЙ СОВЕТ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постулаты концепции духовно-нравственного развития и воспитания личности гражданина России. </dc:title>
  <dc:creator>Admin</dc:creator>
  <cp:lastModifiedBy>Admin</cp:lastModifiedBy>
  <cp:revision>68</cp:revision>
  <dcterms:created xsi:type="dcterms:W3CDTF">2014-02-14T07:10:25Z</dcterms:created>
  <dcterms:modified xsi:type="dcterms:W3CDTF">2014-02-17T07:54:39Z</dcterms:modified>
</cp:coreProperties>
</file>